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9"/>
  </p:notesMasterIdLst>
  <p:sldIdLst>
    <p:sldId id="278" r:id="rId2"/>
    <p:sldId id="279" r:id="rId3"/>
    <p:sldId id="280" r:id="rId4"/>
    <p:sldId id="314" r:id="rId5"/>
    <p:sldId id="295" r:id="rId6"/>
    <p:sldId id="315" r:id="rId7"/>
    <p:sldId id="316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294" r:id="rId27"/>
    <p:sldId id="317" r:id="rId2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593"/>
    <a:srgbClr val="E09FD8"/>
    <a:srgbClr val="CDBE8A"/>
    <a:srgbClr val="202C8F"/>
    <a:srgbClr val="C200A8"/>
    <a:srgbClr val="FDFBF6"/>
    <a:srgbClr val="AAC4E9"/>
    <a:srgbClr val="F5CDCE"/>
    <a:srgbClr val="DF8C8C"/>
    <a:srgbClr val="E6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9F557-9D32-486C-10B6-C14EE999294A}" v="1064" dt="2022-11-05T06:14:12.369"/>
    <p1510:client id="{42449192-0B64-4772-B62B-D84DE846DB12}" v="63" dt="2022-11-04T22:07:12.718"/>
    <p1510:client id="{DC210903-3BE9-E3BF-46CE-1C7D285D43D5}" v="147" dt="2022-11-05T06:40:35.31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4609" autoAdjust="0"/>
  </p:normalViewPr>
  <p:slideViewPr>
    <p:cSldViewPr snapToGrid="0" snapToObjects="1">
      <p:cViewPr>
        <p:scale>
          <a:sx n="80" d="100"/>
          <a:sy n="80" d="100"/>
        </p:scale>
        <p:origin x="749" y="12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F4BAB6-13CF-4277-AEBD-9458F94D48EA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5_5" csCatId="accent5"/>
      <dgm:spPr/>
      <dgm:t>
        <a:bodyPr/>
        <a:lstStyle/>
        <a:p>
          <a:endParaRPr lang="en-US"/>
        </a:p>
      </dgm:t>
    </dgm:pt>
    <dgm:pt modelId="{B6AA2661-5EB5-45BF-B279-97B390EB209F}">
      <dgm:prSet phldr="0"/>
      <dgm:spPr/>
      <dgm:t>
        <a:bodyPr/>
        <a:lstStyle/>
        <a:p>
          <a:r>
            <a:rPr lang="en-US" dirty="0">
              <a:latin typeface="Arial Black"/>
            </a:rPr>
            <a:t>1</a:t>
          </a:r>
          <a:endParaRPr lang="en-US" dirty="0"/>
        </a:p>
      </dgm:t>
    </dgm:pt>
    <dgm:pt modelId="{CE3A35FF-AAF9-4442-B14B-FB5D1B8A393E}" type="parTrans" cxnId="{2877F4E6-0391-43C6-82B8-4DF2282C84A8}">
      <dgm:prSet/>
      <dgm:spPr/>
      <dgm:t>
        <a:bodyPr/>
        <a:lstStyle/>
        <a:p>
          <a:endParaRPr lang="en-US"/>
        </a:p>
      </dgm:t>
    </dgm:pt>
    <dgm:pt modelId="{38732B5D-70E7-4123-8B4F-CC2DD8F7426D}" type="sibTrans" cxnId="{2877F4E6-0391-43C6-82B8-4DF2282C84A8}">
      <dgm:prSet/>
      <dgm:spPr/>
      <dgm:t>
        <a:bodyPr/>
        <a:lstStyle/>
        <a:p>
          <a:endParaRPr lang="en-US"/>
        </a:p>
      </dgm:t>
    </dgm:pt>
    <dgm:pt modelId="{3E900D81-04FE-4AAC-A883-A5025802FF4C}">
      <dgm:prSet/>
      <dgm:spPr/>
      <dgm:t>
        <a:bodyPr/>
        <a:lstStyle/>
        <a:p>
          <a:pPr rtl="0"/>
          <a:r>
            <a:rPr lang="en-US" dirty="0"/>
            <a:t>Determining acceptance criteria for each job.</a:t>
          </a:r>
          <a:r>
            <a:rPr lang="en-US" dirty="0">
              <a:latin typeface="Arial Black"/>
            </a:rPr>
            <a:t> </a:t>
          </a:r>
          <a:endParaRPr lang="en-US" dirty="0"/>
        </a:p>
      </dgm:t>
    </dgm:pt>
    <dgm:pt modelId="{2A36F5EC-052A-4188-9AB0-B386065EA101}" type="parTrans" cxnId="{FEE32DDC-3809-4C1A-B7C3-BCC15C623F94}">
      <dgm:prSet/>
      <dgm:spPr/>
      <dgm:t>
        <a:bodyPr/>
        <a:lstStyle/>
        <a:p>
          <a:endParaRPr lang="en-US"/>
        </a:p>
      </dgm:t>
    </dgm:pt>
    <dgm:pt modelId="{3A5193B1-544B-4DC7-9A73-6258D03EA2D8}" type="sibTrans" cxnId="{FEE32DDC-3809-4C1A-B7C3-BCC15C623F94}">
      <dgm:prSet/>
      <dgm:spPr/>
      <dgm:t>
        <a:bodyPr/>
        <a:lstStyle/>
        <a:p>
          <a:endParaRPr lang="en-US"/>
        </a:p>
      </dgm:t>
    </dgm:pt>
    <dgm:pt modelId="{DC2BDADE-2DB7-44FD-852A-F76958276BB8}">
      <dgm:prSet phldr="0"/>
      <dgm:spPr/>
      <dgm:t>
        <a:bodyPr/>
        <a:lstStyle/>
        <a:p>
          <a:r>
            <a:rPr lang="en-US" dirty="0">
              <a:latin typeface="Arial Black"/>
            </a:rPr>
            <a:t>2</a:t>
          </a:r>
          <a:endParaRPr lang="en-US" dirty="0"/>
        </a:p>
      </dgm:t>
    </dgm:pt>
    <dgm:pt modelId="{F4D4F9D8-6B4E-42B6-B2B1-B748A1ED536E}" type="parTrans" cxnId="{F8663296-F605-4EBD-BECE-AD5B633248F4}">
      <dgm:prSet/>
      <dgm:spPr/>
      <dgm:t>
        <a:bodyPr/>
        <a:lstStyle/>
        <a:p>
          <a:endParaRPr lang="en-US"/>
        </a:p>
      </dgm:t>
    </dgm:pt>
    <dgm:pt modelId="{FCD68A63-3E4D-440F-B299-12B4B1D63092}" type="sibTrans" cxnId="{F8663296-F605-4EBD-BECE-AD5B633248F4}">
      <dgm:prSet/>
      <dgm:spPr/>
      <dgm:t>
        <a:bodyPr/>
        <a:lstStyle/>
        <a:p>
          <a:endParaRPr lang="en-US"/>
        </a:p>
      </dgm:t>
    </dgm:pt>
    <dgm:pt modelId="{0AD5DFB6-2617-4330-8355-F1D478F0ADEB}">
      <dgm:prSet/>
      <dgm:spPr/>
      <dgm:t>
        <a:bodyPr/>
        <a:lstStyle/>
        <a:p>
          <a:pPr rtl="0"/>
          <a:r>
            <a:rPr lang="en-US" dirty="0"/>
            <a:t>Designing an appropriate advertisement that includes the vacancies with the required skills and contact information.</a:t>
          </a:r>
          <a:r>
            <a:rPr lang="en-US" dirty="0">
              <a:latin typeface="Arial Black"/>
            </a:rPr>
            <a:t> </a:t>
          </a:r>
          <a:endParaRPr lang="en-US" dirty="0"/>
        </a:p>
      </dgm:t>
    </dgm:pt>
    <dgm:pt modelId="{507DE666-1C61-4D3C-AE1B-D15B324CC26D}" type="parTrans" cxnId="{FEDFDE67-43EE-417E-BB26-78D0289BDB2D}">
      <dgm:prSet/>
      <dgm:spPr/>
      <dgm:t>
        <a:bodyPr/>
        <a:lstStyle/>
        <a:p>
          <a:endParaRPr lang="en-US"/>
        </a:p>
      </dgm:t>
    </dgm:pt>
    <dgm:pt modelId="{EC2C50D8-1CCA-4114-906A-382E53BDE98A}" type="sibTrans" cxnId="{FEDFDE67-43EE-417E-BB26-78D0289BDB2D}">
      <dgm:prSet/>
      <dgm:spPr/>
      <dgm:t>
        <a:bodyPr/>
        <a:lstStyle/>
        <a:p>
          <a:endParaRPr lang="en-US"/>
        </a:p>
      </dgm:t>
    </dgm:pt>
    <dgm:pt modelId="{10A74F8E-9538-4FD4-9EDF-65398F1A05EB}">
      <dgm:prSet phldr="0"/>
      <dgm:spPr/>
      <dgm:t>
        <a:bodyPr/>
        <a:lstStyle/>
        <a:p>
          <a:r>
            <a:rPr lang="en-US" dirty="0">
              <a:latin typeface="Arial Black"/>
            </a:rPr>
            <a:t>3</a:t>
          </a:r>
          <a:endParaRPr lang="en-US" dirty="0"/>
        </a:p>
      </dgm:t>
    </dgm:pt>
    <dgm:pt modelId="{81408873-04B5-408F-8991-9E8DE16786B8}" type="parTrans" cxnId="{B0AED698-972D-47FD-A70A-2218709E0616}">
      <dgm:prSet/>
      <dgm:spPr/>
      <dgm:t>
        <a:bodyPr/>
        <a:lstStyle/>
        <a:p>
          <a:endParaRPr lang="en-US"/>
        </a:p>
      </dgm:t>
    </dgm:pt>
    <dgm:pt modelId="{64861B7F-7A04-4A35-A776-B27EBCD2090E}" type="sibTrans" cxnId="{B0AED698-972D-47FD-A70A-2218709E0616}">
      <dgm:prSet/>
      <dgm:spPr/>
      <dgm:t>
        <a:bodyPr/>
        <a:lstStyle/>
        <a:p>
          <a:endParaRPr lang="en-US"/>
        </a:p>
      </dgm:t>
    </dgm:pt>
    <dgm:pt modelId="{1E3D0987-20FD-4DEA-A22D-65FB17A54D0B}">
      <dgm:prSet/>
      <dgm:spPr/>
      <dgm:t>
        <a:bodyPr/>
        <a:lstStyle/>
        <a:p>
          <a:r>
            <a:rPr lang="en-US" dirty="0"/>
            <a:t>Publishing advertisement on social media and perfect advertising sites. </a:t>
          </a:r>
        </a:p>
      </dgm:t>
    </dgm:pt>
    <dgm:pt modelId="{6CBE74DE-6661-4CAF-8DFC-6F7F0E2C0380}" type="parTrans" cxnId="{39A284F6-8259-46B8-AA88-1DFE9EF9FFAE}">
      <dgm:prSet/>
      <dgm:spPr/>
      <dgm:t>
        <a:bodyPr/>
        <a:lstStyle/>
        <a:p>
          <a:endParaRPr lang="en-US"/>
        </a:p>
      </dgm:t>
    </dgm:pt>
    <dgm:pt modelId="{52E79D95-E87A-4F93-9BE1-C008563943B9}" type="sibTrans" cxnId="{39A284F6-8259-46B8-AA88-1DFE9EF9FFAE}">
      <dgm:prSet/>
      <dgm:spPr/>
      <dgm:t>
        <a:bodyPr/>
        <a:lstStyle/>
        <a:p>
          <a:endParaRPr lang="en-US"/>
        </a:p>
      </dgm:t>
    </dgm:pt>
    <dgm:pt modelId="{61B60957-15A1-412C-A1C4-B30C7D191071}">
      <dgm:prSet phldr="0"/>
      <dgm:spPr/>
      <dgm:t>
        <a:bodyPr/>
        <a:lstStyle/>
        <a:p>
          <a:r>
            <a:rPr lang="en-US" dirty="0">
              <a:latin typeface="Arial Black"/>
            </a:rPr>
            <a:t>4</a:t>
          </a:r>
          <a:endParaRPr lang="en-US" dirty="0"/>
        </a:p>
      </dgm:t>
    </dgm:pt>
    <dgm:pt modelId="{B2E9B197-6646-4EA1-852C-688ECE978594}" type="parTrans" cxnId="{B66F9BE4-01A9-453E-9C23-EF1B3F626908}">
      <dgm:prSet/>
      <dgm:spPr/>
      <dgm:t>
        <a:bodyPr/>
        <a:lstStyle/>
        <a:p>
          <a:endParaRPr lang="en-US"/>
        </a:p>
      </dgm:t>
    </dgm:pt>
    <dgm:pt modelId="{446CC491-2C61-49AF-BF80-3A4B663D4E95}" type="sibTrans" cxnId="{B66F9BE4-01A9-453E-9C23-EF1B3F626908}">
      <dgm:prSet/>
      <dgm:spPr/>
      <dgm:t>
        <a:bodyPr/>
        <a:lstStyle/>
        <a:p>
          <a:endParaRPr lang="en-US"/>
        </a:p>
      </dgm:t>
    </dgm:pt>
    <dgm:pt modelId="{C9FECAA7-B6A4-4B02-B07F-E2157E9BC9C8}">
      <dgm:prSet/>
      <dgm:spPr/>
      <dgm:t>
        <a:bodyPr/>
        <a:lstStyle/>
        <a:p>
          <a:r>
            <a:rPr lang="en-US" dirty="0"/>
            <a:t>Receiving the applicants for the jobs. </a:t>
          </a:r>
        </a:p>
      </dgm:t>
    </dgm:pt>
    <dgm:pt modelId="{3810DAC1-3F7E-4546-B251-15F61F732294}" type="parTrans" cxnId="{DD123FEB-4683-4E28-B72F-33E11F174052}">
      <dgm:prSet/>
      <dgm:spPr/>
      <dgm:t>
        <a:bodyPr/>
        <a:lstStyle/>
        <a:p>
          <a:endParaRPr lang="en-US"/>
        </a:p>
      </dgm:t>
    </dgm:pt>
    <dgm:pt modelId="{98BCD0ED-8B2B-412F-9B08-D498C7AD78AF}" type="sibTrans" cxnId="{DD123FEB-4683-4E28-B72F-33E11F174052}">
      <dgm:prSet/>
      <dgm:spPr/>
      <dgm:t>
        <a:bodyPr/>
        <a:lstStyle/>
        <a:p>
          <a:endParaRPr lang="en-US"/>
        </a:p>
      </dgm:t>
    </dgm:pt>
    <dgm:pt modelId="{74E73056-DBC0-435C-BFDC-521C6B240983}">
      <dgm:prSet phldr="0"/>
      <dgm:spPr/>
      <dgm:t>
        <a:bodyPr/>
        <a:lstStyle/>
        <a:p>
          <a:r>
            <a:rPr lang="en-US" dirty="0">
              <a:latin typeface="Arial Black"/>
            </a:rPr>
            <a:t>5</a:t>
          </a:r>
          <a:endParaRPr lang="en-US" dirty="0"/>
        </a:p>
      </dgm:t>
    </dgm:pt>
    <dgm:pt modelId="{7F8DC930-F2F8-48E0-A119-D4AD56AC169B}" type="parTrans" cxnId="{92998926-AE56-4179-B285-0323C93B5217}">
      <dgm:prSet/>
      <dgm:spPr/>
      <dgm:t>
        <a:bodyPr/>
        <a:lstStyle/>
        <a:p>
          <a:endParaRPr lang="en-US"/>
        </a:p>
      </dgm:t>
    </dgm:pt>
    <dgm:pt modelId="{F9AB0B9F-0BC7-4F44-9AA3-9ECBFD3F7F3C}" type="sibTrans" cxnId="{92998926-AE56-4179-B285-0323C93B5217}">
      <dgm:prSet/>
      <dgm:spPr/>
      <dgm:t>
        <a:bodyPr/>
        <a:lstStyle/>
        <a:p>
          <a:endParaRPr lang="en-US"/>
        </a:p>
      </dgm:t>
    </dgm:pt>
    <dgm:pt modelId="{D0495C8C-B3E3-4D94-9A8A-AAD282B08FAD}">
      <dgm:prSet/>
      <dgm:spPr/>
      <dgm:t>
        <a:bodyPr/>
        <a:lstStyle/>
        <a:p>
          <a:r>
            <a:rPr lang="en-US" dirty="0"/>
            <a:t>Sorting the applicants and choosing the optimum and the best for the job/s based on the job's acceptance criteria. </a:t>
          </a:r>
        </a:p>
      </dgm:t>
    </dgm:pt>
    <dgm:pt modelId="{F1697B34-C974-4FCF-AF1E-370D4051F54F}" type="parTrans" cxnId="{D0799E36-48F5-4F58-A196-95037B1262E1}">
      <dgm:prSet/>
      <dgm:spPr/>
      <dgm:t>
        <a:bodyPr/>
        <a:lstStyle/>
        <a:p>
          <a:endParaRPr lang="en-US"/>
        </a:p>
      </dgm:t>
    </dgm:pt>
    <dgm:pt modelId="{0A366636-DDE0-4D59-9CA0-C75B0D8D4782}" type="sibTrans" cxnId="{D0799E36-48F5-4F58-A196-95037B1262E1}">
      <dgm:prSet/>
      <dgm:spPr/>
      <dgm:t>
        <a:bodyPr/>
        <a:lstStyle/>
        <a:p>
          <a:endParaRPr lang="en-US"/>
        </a:p>
      </dgm:t>
    </dgm:pt>
    <dgm:pt modelId="{6201F681-D49E-4C8F-996E-2D7EC1DC2CBC}">
      <dgm:prSet phldr="0"/>
      <dgm:spPr/>
      <dgm:t>
        <a:bodyPr/>
        <a:lstStyle/>
        <a:p>
          <a:r>
            <a:rPr lang="en-US" dirty="0">
              <a:latin typeface="Arial Black"/>
            </a:rPr>
            <a:t>6</a:t>
          </a:r>
          <a:endParaRPr lang="en-US" dirty="0"/>
        </a:p>
      </dgm:t>
    </dgm:pt>
    <dgm:pt modelId="{5F109CC6-49F2-43E1-9836-D38DBCA2BFB3}" type="parTrans" cxnId="{D7BC00E7-B4FA-421A-BE57-B1069820296D}">
      <dgm:prSet/>
      <dgm:spPr/>
      <dgm:t>
        <a:bodyPr/>
        <a:lstStyle/>
        <a:p>
          <a:endParaRPr lang="en-US"/>
        </a:p>
      </dgm:t>
    </dgm:pt>
    <dgm:pt modelId="{C5F3649A-499B-456B-A4A3-8A1142EFF36D}" type="sibTrans" cxnId="{D7BC00E7-B4FA-421A-BE57-B1069820296D}">
      <dgm:prSet/>
      <dgm:spPr/>
      <dgm:t>
        <a:bodyPr/>
        <a:lstStyle/>
        <a:p>
          <a:endParaRPr lang="en-US"/>
        </a:p>
      </dgm:t>
    </dgm:pt>
    <dgm:pt modelId="{097479FC-6A09-4B08-9268-0AA78AC28AFB}">
      <dgm:prSet/>
      <dgm:spPr/>
      <dgm:t>
        <a:bodyPr/>
        <a:lstStyle/>
        <a:p>
          <a:r>
            <a:rPr lang="en-US" dirty="0"/>
            <a:t>Making interviews for the candidates. </a:t>
          </a:r>
        </a:p>
      </dgm:t>
    </dgm:pt>
    <dgm:pt modelId="{4F001C79-9FCF-447C-8971-7B211BDE27DA}" type="parTrans" cxnId="{83E0C42E-CCFF-49F0-845B-E4032220D3EA}">
      <dgm:prSet/>
      <dgm:spPr/>
      <dgm:t>
        <a:bodyPr/>
        <a:lstStyle/>
        <a:p>
          <a:endParaRPr lang="en-US"/>
        </a:p>
      </dgm:t>
    </dgm:pt>
    <dgm:pt modelId="{E8CF4D4C-363F-468E-860A-DCF140137AF3}" type="sibTrans" cxnId="{83E0C42E-CCFF-49F0-845B-E4032220D3EA}">
      <dgm:prSet/>
      <dgm:spPr/>
      <dgm:t>
        <a:bodyPr/>
        <a:lstStyle/>
        <a:p>
          <a:endParaRPr lang="en-US"/>
        </a:p>
      </dgm:t>
    </dgm:pt>
    <dgm:pt modelId="{45E648F9-255A-4D9E-BCF4-084DBD7051FB}">
      <dgm:prSet phldr="0"/>
      <dgm:spPr/>
      <dgm:t>
        <a:bodyPr/>
        <a:lstStyle/>
        <a:p>
          <a:r>
            <a:rPr lang="en-US" dirty="0">
              <a:latin typeface="Arial Black"/>
            </a:rPr>
            <a:t>7</a:t>
          </a:r>
          <a:endParaRPr lang="en-US" dirty="0"/>
        </a:p>
      </dgm:t>
    </dgm:pt>
    <dgm:pt modelId="{B45DF03D-5836-474F-8D08-7C5AF2CFBD5B}" type="parTrans" cxnId="{6068E844-B65D-4FB7-9E9A-07DC24961AD2}">
      <dgm:prSet/>
      <dgm:spPr/>
      <dgm:t>
        <a:bodyPr/>
        <a:lstStyle/>
        <a:p>
          <a:endParaRPr lang="en-US"/>
        </a:p>
      </dgm:t>
    </dgm:pt>
    <dgm:pt modelId="{D5E8A957-6FD6-4300-9CC0-03EEAA2F7F42}" type="sibTrans" cxnId="{6068E844-B65D-4FB7-9E9A-07DC24961AD2}">
      <dgm:prSet/>
      <dgm:spPr/>
      <dgm:t>
        <a:bodyPr/>
        <a:lstStyle/>
        <a:p>
          <a:endParaRPr lang="en-US"/>
        </a:p>
      </dgm:t>
    </dgm:pt>
    <dgm:pt modelId="{5DF81FEC-5694-4742-8EA8-A92C473AFBC6}">
      <dgm:prSet/>
      <dgm:spPr/>
      <dgm:t>
        <a:bodyPr/>
        <a:lstStyle/>
        <a:p>
          <a:r>
            <a:rPr lang="en-US" dirty="0"/>
            <a:t>Taking the approvals of the candidates to work and sign the contract of work with them.</a:t>
          </a:r>
        </a:p>
      </dgm:t>
    </dgm:pt>
    <dgm:pt modelId="{6C52D442-F593-49CD-8785-4F91664416AE}" type="parTrans" cxnId="{1AE13799-6F2F-408A-BA4B-3B1D86778F0D}">
      <dgm:prSet/>
      <dgm:spPr/>
      <dgm:t>
        <a:bodyPr/>
        <a:lstStyle/>
        <a:p>
          <a:endParaRPr lang="en-US"/>
        </a:p>
      </dgm:t>
    </dgm:pt>
    <dgm:pt modelId="{ACABE1E0-3A59-4BF1-9C7A-56EFC9DCA1EF}" type="sibTrans" cxnId="{1AE13799-6F2F-408A-BA4B-3B1D86778F0D}">
      <dgm:prSet/>
      <dgm:spPr/>
      <dgm:t>
        <a:bodyPr/>
        <a:lstStyle/>
        <a:p>
          <a:endParaRPr lang="en-US"/>
        </a:p>
      </dgm:t>
    </dgm:pt>
    <dgm:pt modelId="{5B7BAB9E-E86D-4DF7-BA01-E2CE976A30E4}">
      <dgm:prSet phldr="0"/>
      <dgm:spPr/>
      <dgm:t>
        <a:bodyPr/>
        <a:lstStyle/>
        <a:p>
          <a:r>
            <a:rPr lang="en-US" dirty="0">
              <a:latin typeface="Arial Black"/>
            </a:rPr>
            <a:t>8</a:t>
          </a:r>
          <a:endParaRPr lang="en-US" dirty="0"/>
        </a:p>
      </dgm:t>
    </dgm:pt>
    <dgm:pt modelId="{42D59962-2712-4809-9847-365F7F607C6B}" type="parTrans" cxnId="{BDB1F5A8-3B4F-4093-B82D-157AD484B663}">
      <dgm:prSet/>
      <dgm:spPr/>
      <dgm:t>
        <a:bodyPr/>
        <a:lstStyle/>
        <a:p>
          <a:endParaRPr lang="en-US"/>
        </a:p>
      </dgm:t>
    </dgm:pt>
    <dgm:pt modelId="{1015F4A4-4DAC-42AC-B55A-EB591D4FB1A4}" type="sibTrans" cxnId="{BDB1F5A8-3B4F-4093-B82D-157AD484B663}">
      <dgm:prSet/>
      <dgm:spPr/>
      <dgm:t>
        <a:bodyPr/>
        <a:lstStyle/>
        <a:p>
          <a:endParaRPr lang="en-US"/>
        </a:p>
      </dgm:t>
    </dgm:pt>
    <dgm:pt modelId="{4C52BFC0-2D03-40AF-9BF1-194A38101E5D}">
      <dgm:prSet/>
      <dgm:spPr/>
      <dgm:t>
        <a:bodyPr/>
        <a:lstStyle/>
        <a:p>
          <a:r>
            <a:rPr lang="en-US" dirty="0"/>
            <a:t>Introducing employees to the working environment. </a:t>
          </a:r>
        </a:p>
      </dgm:t>
    </dgm:pt>
    <dgm:pt modelId="{60897B82-708C-4C51-996F-41E80FA39720}" type="parTrans" cxnId="{E2D69005-8BE3-4F88-AD4D-56427EBAC4F7}">
      <dgm:prSet/>
      <dgm:spPr/>
      <dgm:t>
        <a:bodyPr/>
        <a:lstStyle/>
        <a:p>
          <a:endParaRPr lang="en-US"/>
        </a:p>
      </dgm:t>
    </dgm:pt>
    <dgm:pt modelId="{1912A2CD-6ADC-4570-B7A0-01CD61885394}" type="sibTrans" cxnId="{E2D69005-8BE3-4F88-AD4D-56427EBAC4F7}">
      <dgm:prSet/>
      <dgm:spPr/>
      <dgm:t>
        <a:bodyPr/>
        <a:lstStyle/>
        <a:p>
          <a:endParaRPr lang="en-US"/>
        </a:p>
      </dgm:t>
    </dgm:pt>
    <dgm:pt modelId="{8DFCE094-7422-4594-B6F0-A94AFFA7DDA3}">
      <dgm:prSet phldr="0"/>
      <dgm:spPr/>
      <dgm:t>
        <a:bodyPr/>
        <a:lstStyle/>
        <a:p>
          <a:r>
            <a:rPr lang="en-US" dirty="0">
              <a:latin typeface="Arial Black"/>
            </a:rPr>
            <a:t>8</a:t>
          </a:r>
          <a:endParaRPr lang="en-US" dirty="0"/>
        </a:p>
      </dgm:t>
    </dgm:pt>
    <dgm:pt modelId="{E33C72ED-5190-4156-BA6A-FF78FCB2643A}" type="parTrans" cxnId="{FCAF338F-EA73-496B-9FE6-500F45C46C32}">
      <dgm:prSet/>
      <dgm:spPr/>
      <dgm:t>
        <a:bodyPr/>
        <a:lstStyle/>
        <a:p>
          <a:endParaRPr lang="en-US"/>
        </a:p>
      </dgm:t>
    </dgm:pt>
    <dgm:pt modelId="{A9412662-1107-46C4-A345-9E687FB5856C}" type="sibTrans" cxnId="{FCAF338F-EA73-496B-9FE6-500F45C46C32}">
      <dgm:prSet/>
      <dgm:spPr/>
      <dgm:t>
        <a:bodyPr/>
        <a:lstStyle/>
        <a:p>
          <a:endParaRPr lang="en-US"/>
        </a:p>
      </dgm:t>
    </dgm:pt>
    <dgm:pt modelId="{5B57891F-8AC0-43EB-BDF2-295D7A6D0D42}">
      <dgm:prSet/>
      <dgm:spPr/>
      <dgm:t>
        <a:bodyPr/>
        <a:lstStyle/>
        <a:p>
          <a:r>
            <a:rPr lang="en-US" dirty="0"/>
            <a:t>Providing a training for employees.</a:t>
          </a:r>
        </a:p>
      </dgm:t>
    </dgm:pt>
    <dgm:pt modelId="{48F7C664-AE7F-475E-8899-FA12C1B6719C}" type="parTrans" cxnId="{4ACBC241-67F5-46CC-B380-921DC206F383}">
      <dgm:prSet/>
      <dgm:spPr/>
      <dgm:t>
        <a:bodyPr/>
        <a:lstStyle/>
        <a:p>
          <a:endParaRPr lang="en-US"/>
        </a:p>
      </dgm:t>
    </dgm:pt>
    <dgm:pt modelId="{43D947CB-4150-447C-8278-52B6FD695032}" type="sibTrans" cxnId="{4ACBC241-67F5-46CC-B380-921DC206F383}">
      <dgm:prSet/>
      <dgm:spPr/>
      <dgm:t>
        <a:bodyPr/>
        <a:lstStyle/>
        <a:p>
          <a:endParaRPr lang="en-US"/>
        </a:p>
      </dgm:t>
    </dgm:pt>
    <dgm:pt modelId="{2BCEBEFB-6EE9-431A-834A-6447953A4CD6}" type="pres">
      <dgm:prSet presAssocID="{7CF4BAB6-13CF-4277-AEBD-9458F94D48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8F9266-AD42-41FB-B07C-E7D1C6BDD972}" type="pres">
      <dgm:prSet presAssocID="{B6AA2661-5EB5-45BF-B279-97B390EB209F}" presName="linNode" presStyleCnt="0"/>
      <dgm:spPr/>
    </dgm:pt>
    <dgm:pt modelId="{E69D4A67-340F-45AB-A2D8-74A553611D8C}" type="pres">
      <dgm:prSet presAssocID="{B6AA2661-5EB5-45BF-B279-97B390EB209F}" presName="parentText" presStyleLbl="alignNode1" presStyleIdx="0" presStyleCnt="9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FB9B204D-5F4A-4886-8F24-C4E34F2797B3}" type="pres">
      <dgm:prSet presAssocID="{B6AA2661-5EB5-45BF-B279-97B390EB209F}" presName="descendantText" presStyleLbl="alignAccFollowNode1" presStyleIdx="0" presStyleCnt="9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8313CF8A-2F33-4D58-8A40-680D8230A10C}" type="pres">
      <dgm:prSet presAssocID="{38732B5D-70E7-4123-8B4F-CC2DD8F7426D}" presName="sp" presStyleCnt="0"/>
      <dgm:spPr/>
    </dgm:pt>
    <dgm:pt modelId="{2B9BF13B-849A-4CAA-80B8-52F7FB2162CE}" type="pres">
      <dgm:prSet presAssocID="{DC2BDADE-2DB7-44FD-852A-F76958276BB8}" presName="linNode" presStyleCnt="0"/>
      <dgm:spPr/>
    </dgm:pt>
    <dgm:pt modelId="{73C3DE90-D405-435C-9F84-A06917DD81FB}" type="pres">
      <dgm:prSet presAssocID="{DC2BDADE-2DB7-44FD-852A-F76958276BB8}" presName="parentText" presStyleLbl="alignNode1" presStyleIdx="1" presStyleCnt="9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FEF695C7-548C-42DE-8A61-855722DF0AD9}" type="pres">
      <dgm:prSet presAssocID="{DC2BDADE-2DB7-44FD-852A-F76958276BB8}" presName="descendantText" presStyleLbl="alignAccFollowNode1" presStyleIdx="1" presStyleCnt="9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3A2B781B-F57C-4689-B9AF-EB5F65E33048}" type="pres">
      <dgm:prSet presAssocID="{FCD68A63-3E4D-440F-B299-12B4B1D63092}" presName="sp" presStyleCnt="0"/>
      <dgm:spPr/>
    </dgm:pt>
    <dgm:pt modelId="{637EF482-2EF9-4182-8DE6-79755E939726}" type="pres">
      <dgm:prSet presAssocID="{10A74F8E-9538-4FD4-9EDF-65398F1A05EB}" presName="linNode" presStyleCnt="0"/>
      <dgm:spPr/>
    </dgm:pt>
    <dgm:pt modelId="{BEC70F0C-8431-41E8-B5E1-EAA353BED3BB}" type="pres">
      <dgm:prSet presAssocID="{10A74F8E-9538-4FD4-9EDF-65398F1A05EB}" presName="parentText" presStyleLbl="alignNode1" presStyleIdx="2" presStyleCnt="9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66920DAD-CFE2-4003-9714-FDEF4728154A}" type="pres">
      <dgm:prSet presAssocID="{10A74F8E-9538-4FD4-9EDF-65398F1A05EB}" presName="descendantText" presStyleLbl="alignAccFollowNode1" presStyleIdx="2" presStyleCnt="9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9B38F499-985D-48B6-ACDD-96015659B257}" type="pres">
      <dgm:prSet presAssocID="{64861B7F-7A04-4A35-A776-B27EBCD2090E}" presName="sp" presStyleCnt="0"/>
      <dgm:spPr/>
    </dgm:pt>
    <dgm:pt modelId="{A270582C-BC05-42F5-A9AB-9886CFB19E8C}" type="pres">
      <dgm:prSet presAssocID="{61B60957-15A1-412C-A1C4-B30C7D191071}" presName="linNode" presStyleCnt="0"/>
      <dgm:spPr/>
    </dgm:pt>
    <dgm:pt modelId="{296A5B28-912A-473F-A086-BD232CF512A0}" type="pres">
      <dgm:prSet presAssocID="{61B60957-15A1-412C-A1C4-B30C7D191071}" presName="parentText" presStyleLbl="alignNode1" presStyleIdx="3" presStyleCnt="9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CEDBE2C1-6C2B-4CBF-8215-664B5D69E88F}" type="pres">
      <dgm:prSet presAssocID="{61B60957-15A1-412C-A1C4-B30C7D191071}" presName="descendantText" presStyleLbl="alignAccFollowNode1" presStyleIdx="3" presStyleCnt="9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EFCA94A8-CA44-4CC6-8305-9A06612307A0}" type="pres">
      <dgm:prSet presAssocID="{446CC491-2C61-49AF-BF80-3A4B663D4E95}" presName="sp" presStyleCnt="0"/>
      <dgm:spPr/>
    </dgm:pt>
    <dgm:pt modelId="{D9192741-FA87-4E6E-BE66-952FFEF2036B}" type="pres">
      <dgm:prSet presAssocID="{74E73056-DBC0-435C-BFDC-521C6B240983}" presName="linNode" presStyleCnt="0"/>
      <dgm:spPr/>
    </dgm:pt>
    <dgm:pt modelId="{A9E39101-BCE6-48C0-8309-6E4100D91887}" type="pres">
      <dgm:prSet presAssocID="{74E73056-DBC0-435C-BFDC-521C6B240983}" presName="parentText" presStyleLbl="alignNode1" presStyleIdx="4" presStyleCnt="9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97C5E662-408D-416E-B152-5F92ADFB7A44}" type="pres">
      <dgm:prSet presAssocID="{74E73056-DBC0-435C-BFDC-521C6B240983}" presName="descendantText" presStyleLbl="alignAccFollowNode1" presStyleIdx="4" presStyleCnt="9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CA4D9C8C-E7AA-46AD-8FE8-97E62594846C}" type="pres">
      <dgm:prSet presAssocID="{F9AB0B9F-0BC7-4F44-9AA3-9ECBFD3F7F3C}" presName="sp" presStyleCnt="0"/>
      <dgm:spPr/>
    </dgm:pt>
    <dgm:pt modelId="{C15DC111-8555-40E4-B26D-77381394135C}" type="pres">
      <dgm:prSet presAssocID="{6201F681-D49E-4C8F-996E-2D7EC1DC2CBC}" presName="linNode" presStyleCnt="0"/>
      <dgm:spPr/>
    </dgm:pt>
    <dgm:pt modelId="{AB86DBAC-DC51-4158-BF94-3FDB3B322EAE}" type="pres">
      <dgm:prSet presAssocID="{6201F681-D49E-4C8F-996E-2D7EC1DC2CBC}" presName="parentText" presStyleLbl="alignNode1" presStyleIdx="5" presStyleCnt="9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E40AF7E0-E3C6-43AE-96DF-1F7E3F02B73B}" type="pres">
      <dgm:prSet presAssocID="{6201F681-D49E-4C8F-996E-2D7EC1DC2CBC}" presName="descendantText" presStyleLbl="alignAccFollowNode1" presStyleIdx="5" presStyleCnt="9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66D01C11-4297-4050-A668-1E49D2F28A7B}" type="pres">
      <dgm:prSet presAssocID="{C5F3649A-499B-456B-A4A3-8A1142EFF36D}" presName="sp" presStyleCnt="0"/>
      <dgm:spPr/>
    </dgm:pt>
    <dgm:pt modelId="{7A635E17-7861-4EDF-B147-14DC4F246520}" type="pres">
      <dgm:prSet presAssocID="{45E648F9-255A-4D9E-BCF4-084DBD7051FB}" presName="linNode" presStyleCnt="0"/>
      <dgm:spPr/>
    </dgm:pt>
    <dgm:pt modelId="{5608869B-1E6C-43B4-B906-D63AAF21BDFD}" type="pres">
      <dgm:prSet presAssocID="{45E648F9-255A-4D9E-BCF4-084DBD7051FB}" presName="parentText" presStyleLbl="alignNode1" presStyleIdx="6" presStyleCnt="9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35DBE033-9A57-4C0D-93FD-BA1B2A3B7BEF}" type="pres">
      <dgm:prSet presAssocID="{45E648F9-255A-4D9E-BCF4-084DBD7051FB}" presName="descendantText" presStyleLbl="alignAccFollowNode1" presStyleIdx="6" presStyleCnt="9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7A8EC6BB-3A0A-4229-82C1-0981552660B4}" type="pres">
      <dgm:prSet presAssocID="{D5E8A957-6FD6-4300-9CC0-03EEAA2F7F42}" presName="sp" presStyleCnt="0"/>
      <dgm:spPr/>
    </dgm:pt>
    <dgm:pt modelId="{1A67320B-7FE1-43B8-8DDC-2D554890174C}" type="pres">
      <dgm:prSet presAssocID="{5B7BAB9E-E86D-4DF7-BA01-E2CE976A30E4}" presName="linNode" presStyleCnt="0"/>
      <dgm:spPr/>
    </dgm:pt>
    <dgm:pt modelId="{77EB7EA6-A237-4A1F-812B-042533301389}" type="pres">
      <dgm:prSet presAssocID="{5B7BAB9E-E86D-4DF7-BA01-E2CE976A30E4}" presName="parentText" presStyleLbl="alignNode1" presStyleIdx="7" presStyleCnt="9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85FA4BA9-706A-4908-B1F5-1BC03A481477}" type="pres">
      <dgm:prSet presAssocID="{5B7BAB9E-E86D-4DF7-BA01-E2CE976A30E4}" presName="descendantText" presStyleLbl="alignAccFollowNode1" presStyleIdx="7" presStyleCnt="9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48A62FD6-51CE-43A2-B55E-453FD328417E}" type="pres">
      <dgm:prSet presAssocID="{1015F4A4-4DAC-42AC-B55A-EB591D4FB1A4}" presName="sp" presStyleCnt="0"/>
      <dgm:spPr/>
    </dgm:pt>
    <dgm:pt modelId="{CDC10116-31B3-4732-A3B2-60C86C3A6B7A}" type="pres">
      <dgm:prSet presAssocID="{8DFCE094-7422-4594-B6F0-A94AFFA7DDA3}" presName="linNode" presStyleCnt="0"/>
      <dgm:spPr/>
    </dgm:pt>
    <dgm:pt modelId="{236F64B4-4CBA-4276-A012-C6D197F828F5}" type="pres">
      <dgm:prSet presAssocID="{8DFCE094-7422-4594-B6F0-A94AFFA7DDA3}" presName="parentText" presStyleLbl="alignNode1" presStyleIdx="8" presStyleCnt="9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A7F96A56-C410-4700-AA40-A08B25C067C4}" type="pres">
      <dgm:prSet presAssocID="{8DFCE094-7422-4594-B6F0-A94AFFA7DDA3}" presName="descendantText" presStyleLbl="alignAccFollowNode1" presStyleIdx="8" presStyleCnt="9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</dgm:ptLst>
  <dgm:cxnLst>
    <dgm:cxn modelId="{D074FBA9-258C-429C-A176-3D75B89AE166}" type="presOf" srcId="{3E900D81-04FE-4AAC-A883-A5025802FF4C}" destId="{FB9B204D-5F4A-4886-8F24-C4E34F2797B3}" srcOrd="0" destOrd="0" presId="urn:microsoft.com/office/officeart/2016/7/layout/VerticalSolidActionList"/>
    <dgm:cxn modelId="{DC7D9F95-B5E9-467F-98C7-A93D77669520}" type="presOf" srcId="{0AD5DFB6-2617-4330-8355-F1D478F0ADEB}" destId="{FEF695C7-548C-42DE-8A61-855722DF0AD9}" srcOrd="0" destOrd="0" presId="urn:microsoft.com/office/officeart/2016/7/layout/VerticalSolidActionList"/>
    <dgm:cxn modelId="{FCAF338F-EA73-496B-9FE6-500F45C46C32}" srcId="{7CF4BAB6-13CF-4277-AEBD-9458F94D48EA}" destId="{8DFCE094-7422-4594-B6F0-A94AFFA7DDA3}" srcOrd="8" destOrd="0" parTransId="{E33C72ED-5190-4156-BA6A-FF78FCB2643A}" sibTransId="{A9412662-1107-46C4-A345-9E687FB5856C}"/>
    <dgm:cxn modelId="{1AE13799-6F2F-408A-BA4B-3B1D86778F0D}" srcId="{45E648F9-255A-4D9E-BCF4-084DBD7051FB}" destId="{5DF81FEC-5694-4742-8EA8-A92C473AFBC6}" srcOrd="0" destOrd="0" parTransId="{6C52D442-F593-49CD-8785-4F91664416AE}" sibTransId="{ACABE1E0-3A59-4BF1-9C7A-56EFC9DCA1EF}"/>
    <dgm:cxn modelId="{83E0C42E-CCFF-49F0-845B-E4032220D3EA}" srcId="{6201F681-D49E-4C8F-996E-2D7EC1DC2CBC}" destId="{097479FC-6A09-4B08-9268-0AA78AC28AFB}" srcOrd="0" destOrd="0" parTransId="{4F001C79-9FCF-447C-8971-7B211BDE27DA}" sibTransId="{E8CF4D4C-363F-468E-860A-DCF140137AF3}"/>
    <dgm:cxn modelId="{AEC4675E-F7BD-4270-AC1B-739A3C027755}" type="presOf" srcId="{4C52BFC0-2D03-40AF-9BF1-194A38101E5D}" destId="{85FA4BA9-706A-4908-B1F5-1BC03A481477}" srcOrd="0" destOrd="0" presId="urn:microsoft.com/office/officeart/2016/7/layout/VerticalSolidActionList"/>
    <dgm:cxn modelId="{AC15E7A5-0DA9-4A6A-A3F0-1DF43849893F}" type="presOf" srcId="{61B60957-15A1-412C-A1C4-B30C7D191071}" destId="{296A5B28-912A-473F-A086-BD232CF512A0}" srcOrd="0" destOrd="0" presId="urn:microsoft.com/office/officeart/2016/7/layout/VerticalSolidActionList"/>
    <dgm:cxn modelId="{316A213F-0D2F-4B9C-BD02-2BC436E96CEF}" type="presOf" srcId="{097479FC-6A09-4B08-9268-0AA78AC28AFB}" destId="{E40AF7E0-E3C6-43AE-96DF-1F7E3F02B73B}" srcOrd="0" destOrd="0" presId="urn:microsoft.com/office/officeart/2016/7/layout/VerticalSolidActionList"/>
    <dgm:cxn modelId="{2877F4E6-0391-43C6-82B8-4DF2282C84A8}" srcId="{7CF4BAB6-13CF-4277-AEBD-9458F94D48EA}" destId="{B6AA2661-5EB5-45BF-B279-97B390EB209F}" srcOrd="0" destOrd="0" parTransId="{CE3A35FF-AAF9-4442-B14B-FB5D1B8A393E}" sibTransId="{38732B5D-70E7-4123-8B4F-CC2DD8F7426D}"/>
    <dgm:cxn modelId="{253DC646-7F28-4DE4-9F4C-9AE5F9568492}" type="presOf" srcId="{7CF4BAB6-13CF-4277-AEBD-9458F94D48EA}" destId="{2BCEBEFB-6EE9-431A-834A-6447953A4CD6}" srcOrd="0" destOrd="0" presId="urn:microsoft.com/office/officeart/2016/7/layout/VerticalSolidActionList"/>
    <dgm:cxn modelId="{CD8F4D82-1C63-4BF0-9E7A-64F336600477}" type="presOf" srcId="{6201F681-D49E-4C8F-996E-2D7EC1DC2CBC}" destId="{AB86DBAC-DC51-4158-BF94-3FDB3B322EAE}" srcOrd="0" destOrd="0" presId="urn:microsoft.com/office/officeart/2016/7/layout/VerticalSolidActionList"/>
    <dgm:cxn modelId="{4478B4F7-F11D-4804-8E84-383C6823E3F1}" type="presOf" srcId="{10A74F8E-9538-4FD4-9EDF-65398F1A05EB}" destId="{BEC70F0C-8431-41E8-B5E1-EAA353BED3BB}" srcOrd="0" destOrd="0" presId="urn:microsoft.com/office/officeart/2016/7/layout/VerticalSolidActionList"/>
    <dgm:cxn modelId="{39A284F6-8259-46B8-AA88-1DFE9EF9FFAE}" srcId="{10A74F8E-9538-4FD4-9EDF-65398F1A05EB}" destId="{1E3D0987-20FD-4DEA-A22D-65FB17A54D0B}" srcOrd="0" destOrd="0" parTransId="{6CBE74DE-6661-4CAF-8DFC-6F7F0E2C0380}" sibTransId="{52E79D95-E87A-4F93-9BE1-C008563943B9}"/>
    <dgm:cxn modelId="{B0AED698-972D-47FD-A70A-2218709E0616}" srcId="{7CF4BAB6-13CF-4277-AEBD-9458F94D48EA}" destId="{10A74F8E-9538-4FD4-9EDF-65398F1A05EB}" srcOrd="2" destOrd="0" parTransId="{81408873-04B5-408F-8991-9E8DE16786B8}" sibTransId="{64861B7F-7A04-4A35-A776-B27EBCD2090E}"/>
    <dgm:cxn modelId="{FA62C90B-6322-4D7C-A760-3BC4B983BA6A}" type="presOf" srcId="{B6AA2661-5EB5-45BF-B279-97B390EB209F}" destId="{E69D4A67-340F-45AB-A2D8-74A553611D8C}" srcOrd="0" destOrd="0" presId="urn:microsoft.com/office/officeart/2016/7/layout/VerticalSolidActionList"/>
    <dgm:cxn modelId="{EE0D682D-40A4-40AA-9C9D-688EF7015C44}" type="presOf" srcId="{C9FECAA7-B6A4-4B02-B07F-E2157E9BC9C8}" destId="{CEDBE2C1-6C2B-4CBF-8215-664B5D69E88F}" srcOrd="0" destOrd="0" presId="urn:microsoft.com/office/officeart/2016/7/layout/VerticalSolidActionList"/>
    <dgm:cxn modelId="{BDB1F5A8-3B4F-4093-B82D-157AD484B663}" srcId="{7CF4BAB6-13CF-4277-AEBD-9458F94D48EA}" destId="{5B7BAB9E-E86D-4DF7-BA01-E2CE976A30E4}" srcOrd="7" destOrd="0" parTransId="{42D59962-2712-4809-9847-365F7F607C6B}" sibTransId="{1015F4A4-4DAC-42AC-B55A-EB591D4FB1A4}"/>
    <dgm:cxn modelId="{FEE32DDC-3809-4C1A-B7C3-BCC15C623F94}" srcId="{B6AA2661-5EB5-45BF-B279-97B390EB209F}" destId="{3E900D81-04FE-4AAC-A883-A5025802FF4C}" srcOrd="0" destOrd="0" parTransId="{2A36F5EC-052A-4188-9AB0-B386065EA101}" sibTransId="{3A5193B1-544B-4DC7-9A73-6258D03EA2D8}"/>
    <dgm:cxn modelId="{AE6D70D6-5792-4906-B901-97E1A50FCC20}" type="presOf" srcId="{45E648F9-255A-4D9E-BCF4-084DBD7051FB}" destId="{5608869B-1E6C-43B4-B906-D63AAF21BDFD}" srcOrd="0" destOrd="0" presId="urn:microsoft.com/office/officeart/2016/7/layout/VerticalSolidActionList"/>
    <dgm:cxn modelId="{E85CD7D6-C332-42E4-A08C-9857092C4E3E}" type="presOf" srcId="{5DF81FEC-5694-4742-8EA8-A92C473AFBC6}" destId="{35DBE033-9A57-4C0D-93FD-BA1B2A3B7BEF}" srcOrd="0" destOrd="0" presId="urn:microsoft.com/office/officeart/2016/7/layout/VerticalSolidActionList"/>
    <dgm:cxn modelId="{E2D69005-8BE3-4F88-AD4D-56427EBAC4F7}" srcId="{5B7BAB9E-E86D-4DF7-BA01-E2CE976A30E4}" destId="{4C52BFC0-2D03-40AF-9BF1-194A38101E5D}" srcOrd="0" destOrd="0" parTransId="{60897B82-708C-4C51-996F-41E80FA39720}" sibTransId="{1912A2CD-6ADC-4570-B7A0-01CD61885394}"/>
    <dgm:cxn modelId="{26A39010-FBD2-412E-A42D-6AE61F256E37}" type="presOf" srcId="{1E3D0987-20FD-4DEA-A22D-65FB17A54D0B}" destId="{66920DAD-CFE2-4003-9714-FDEF4728154A}" srcOrd="0" destOrd="0" presId="urn:microsoft.com/office/officeart/2016/7/layout/VerticalSolidActionList"/>
    <dgm:cxn modelId="{92998926-AE56-4179-B285-0323C93B5217}" srcId="{7CF4BAB6-13CF-4277-AEBD-9458F94D48EA}" destId="{74E73056-DBC0-435C-BFDC-521C6B240983}" srcOrd="4" destOrd="0" parTransId="{7F8DC930-F2F8-48E0-A119-D4AD56AC169B}" sibTransId="{F9AB0B9F-0BC7-4F44-9AA3-9ECBFD3F7F3C}"/>
    <dgm:cxn modelId="{DD123FEB-4683-4E28-B72F-33E11F174052}" srcId="{61B60957-15A1-412C-A1C4-B30C7D191071}" destId="{C9FECAA7-B6A4-4B02-B07F-E2157E9BC9C8}" srcOrd="0" destOrd="0" parTransId="{3810DAC1-3F7E-4546-B251-15F61F732294}" sibTransId="{98BCD0ED-8B2B-412F-9B08-D498C7AD78AF}"/>
    <dgm:cxn modelId="{0EDF0FA5-F46B-48BA-9CFA-533B510905F5}" type="presOf" srcId="{D0495C8C-B3E3-4D94-9A8A-AAD282B08FAD}" destId="{97C5E662-408D-416E-B152-5F92ADFB7A44}" srcOrd="0" destOrd="0" presId="urn:microsoft.com/office/officeart/2016/7/layout/VerticalSolidActionList"/>
    <dgm:cxn modelId="{1D885C2E-703C-4052-B4DA-6164D8FB2656}" type="presOf" srcId="{5B7BAB9E-E86D-4DF7-BA01-E2CE976A30E4}" destId="{77EB7EA6-A237-4A1F-812B-042533301389}" srcOrd="0" destOrd="0" presId="urn:microsoft.com/office/officeart/2016/7/layout/VerticalSolidActionList"/>
    <dgm:cxn modelId="{F48EEC40-155A-4C17-A588-EDEC7F551A91}" type="presOf" srcId="{8DFCE094-7422-4594-B6F0-A94AFFA7DDA3}" destId="{236F64B4-4CBA-4276-A012-C6D197F828F5}" srcOrd="0" destOrd="0" presId="urn:microsoft.com/office/officeart/2016/7/layout/VerticalSolidActionList"/>
    <dgm:cxn modelId="{F8663296-F605-4EBD-BECE-AD5B633248F4}" srcId="{7CF4BAB6-13CF-4277-AEBD-9458F94D48EA}" destId="{DC2BDADE-2DB7-44FD-852A-F76958276BB8}" srcOrd="1" destOrd="0" parTransId="{F4D4F9D8-6B4E-42B6-B2B1-B748A1ED536E}" sibTransId="{FCD68A63-3E4D-440F-B299-12B4B1D63092}"/>
    <dgm:cxn modelId="{6068E844-B65D-4FB7-9E9A-07DC24961AD2}" srcId="{7CF4BAB6-13CF-4277-AEBD-9458F94D48EA}" destId="{45E648F9-255A-4D9E-BCF4-084DBD7051FB}" srcOrd="6" destOrd="0" parTransId="{B45DF03D-5836-474F-8D08-7C5AF2CFBD5B}" sibTransId="{D5E8A957-6FD6-4300-9CC0-03EEAA2F7F42}"/>
    <dgm:cxn modelId="{B66F9BE4-01A9-453E-9C23-EF1B3F626908}" srcId="{7CF4BAB6-13CF-4277-AEBD-9458F94D48EA}" destId="{61B60957-15A1-412C-A1C4-B30C7D191071}" srcOrd="3" destOrd="0" parTransId="{B2E9B197-6646-4EA1-852C-688ECE978594}" sibTransId="{446CC491-2C61-49AF-BF80-3A4B663D4E95}"/>
    <dgm:cxn modelId="{83360692-9276-4C0B-8CD4-8BB7C23A7946}" type="presOf" srcId="{74E73056-DBC0-435C-BFDC-521C6B240983}" destId="{A9E39101-BCE6-48C0-8309-6E4100D91887}" srcOrd="0" destOrd="0" presId="urn:microsoft.com/office/officeart/2016/7/layout/VerticalSolidActionList"/>
    <dgm:cxn modelId="{4ACBC241-67F5-46CC-B380-921DC206F383}" srcId="{8DFCE094-7422-4594-B6F0-A94AFFA7DDA3}" destId="{5B57891F-8AC0-43EB-BDF2-295D7A6D0D42}" srcOrd="0" destOrd="0" parTransId="{48F7C664-AE7F-475E-8899-FA12C1B6719C}" sibTransId="{43D947CB-4150-447C-8278-52B6FD695032}"/>
    <dgm:cxn modelId="{D0799E36-48F5-4F58-A196-95037B1262E1}" srcId="{74E73056-DBC0-435C-BFDC-521C6B240983}" destId="{D0495C8C-B3E3-4D94-9A8A-AAD282B08FAD}" srcOrd="0" destOrd="0" parTransId="{F1697B34-C974-4FCF-AF1E-370D4051F54F}" sibTransId="{0A366636-DDE0-4D59-9CA0-C75B0D8D4782}"/>
    <dgm:cxn modelId="{06C29119-4556-4DEC-AE3D-9A0BF3F03EBA}" type="presOf" srcId="{DC2BDADE-2DB7-44FD-852A-F76958276BB8}" destId="{73C3DE90-D405-435C-9F84-A06917DD81FB}" srcOrd="0" destOrd="0" presId="urn:microsoft.com/office/officeart/2016/7/layout/VerticalSolidActionList"/>
    <dgm:cxn modelId="{FEDFDE67-43EE-417E-BB26-78D0289BDB2D}" srcId="{DC2BDADE-2DB7-44FD-852A-F76958276BB8}" destId="{0AD5DFB6-2617-4330-8355-F1D478F0ADEB}" srcOrd="0" destOrd="0" parTransId="{507DE666-1C61-4D3C-AE1B-D15B324CC26D}" sibTransId="{EC2C50D8-1CCA-4114-906A-382E53BDE98A}"/>
    <dgm:cxn modelId="{D7BC00E7-B4FA-421A-BE57-B1069820296D}" srcId="{7CF4BAB6-13CF-4277-AEBD-9458F94D48EA}" destId="{6201F681-D49E-4C8F-996E-2D7EC1DC2CBC}" srcOrd="5" destOrd="0" parTransId="{5F109CC6-49F2-43E1-9836-D38DBCA2BFB3}" sibTransId="{C5F3649A-499B-456B-A4A3-8A1142EFF36D}"/>
    <dgm:cxn modelId="{E43B256C-910F-46C2-8864-2F9BE6FFCF5F}" type="presOf" srcId="{5B57891F-8AC0-43EB-BDF2-295D7A6D0D42}" destId="{A7F96A56-C410-4700-AA40-A08B25C067C4}" srcOrd="0" destOrd="0" presId="urn:microsoft.com/office/officeart/2016/7/layout/VerticalSolidActionList"/>
    <dgm:cxn modelId="{42EFD566-5AD8-4035-9FC6-457601EAF62F}" type="presParOf" srcId="{2BCEBEFB-6EE9-431A-834A-6447953A4CD6}" destId="{0F8F9266-AD42-41FB-B07C-E7D1C6BDD972}" srcOrd="0" destOrd="0" presId="urn:microsoft.com/office/officeart/2016/7/layout/VerticalSolidActionList"/>
    <dgm:cxn modelId="{6E7C724B-3C34-4FF2-9AC7-DB32074778A4}" type="presParOf" srcId="{0F8F9266-AD42-41FB-B07C-E7D1C6BDD972}" destId="{E69D4A67-340F-45AB-A2D8-74A553611D8C}" srcOrd="0" destOrd="0" presId="urn:microsoft.com/office/officeart/2016/7/layout/VerticalSolidActionList"/>
    <dgm:cxn modelId="{0E035C54-EF86-4473-A1B4-FDBE72417A06}" type="presParOf" srcId="{0F8F9266-AD42-41FB-B07C-E7D1C6BDD972}" destId="{FB9B204D-5F4A-4886-8F24-C4E34F2797B3}" srcOrd="1" destOrd="0" presId="urn:microsoft.com/office/officeart/2016/7/layout/VerticalSolidActionList"/>
    <dgm:cxn modelId="{D16471D2-5AB4-400A-A23D-67E5C8E57B09}" type="presParOf" srcId="{2BCEBEFB-6EE9-431A-834A-6447953A4CD6}" destId="{8313CF8A-2F33-4D58-8A40-680D8230A10C}" srcOrd="1" destOrd="0" presId="urn:microsoft.com/office/officeart/2016/7/layout/VerticalSolidActionList"/>
    <dgm:cxn modelId="{805479C5-6C26-49D0-B676-5756B9919781}" type="presParOf" srcId="{2BCEBEFB-6EE9-431A-834A-6447953A4CD6}" destId="{2B9BF13B-849A-4CAA-80B8-52F7FB2162CE}" srcOrd="2" destOrd="0" presId="urn:microsoft.com/office/officeart/2016/7/layout/VerticalSolidActionList"/>
    <dgm:cxn modelId="{FB3D8084-32F4-44E7-A696-4EEF985FDDFF}" type="presParOf" srcId="{2B9BF13B-849A-4CAA-80B8-52F7FB2162CE}" destId="{73C3DE90-D405-435C-9F84-A06917DD81FB}" srcOrd="0" destOrd="0" presId="urn:microsoft.com/office/officeart/2016/7/layout/VerticalSolidActionList"/>
    <dgm:cxn modelId="{B460B665-AC35-4C30-A105-129C2E9FEC5D}" type="presParOf" srcId="{2B9BF13B-849A-4CAA-80B8-52F7FB2162CE}" destId="{FEF695C7-548C-42DE-8A61-855722DF0AD9}" srcOrd="1" destOrd="0" presId="urn:microsoft.com/office/officeart/2016/7/layout/VerticalSolidActionList"/>
    <dgm:cxn modelId="{42064EBB-2978-4C74-ADB9-5AE5FA48DAB5}" type="presParOf" srcId="{2BCEBEFB-6EE9-431A-834A-6447953A4CD6}" destId="{3A2B781B-F57C-4689-B9AF-EB5F65E33048}" srcOrd="3" destOrd="0" presId="urn:microsoft.com/office/officeart/2016/7/layout/VerticalSolidActionList"/>
    <dgm:cxn modelId="{8AA0AF16-C6EF-478A-8C5E-DD226252323A}" type="presParOf" srcId="{2BCEBEFB-6EE9-431A-834A-6447953A4CD6}" destId="{637EF482-2EF9-4182-8DE6-79755E939726}" srcOrd="4" destOrd="0" presId="urn:microsoft.com/office/officeart/2016/7/layout/VerticalSolidActionList"/>
    <dgm:cxn modelId="{949BAC34-5323-47DB-8D5E-831C3C665F33}" type="presParOf" srcId="{637EF482-2EF9-4182-8DE6-79755E939726}" destId="{BEC70F0C-8431-41E8-B5E1-EAA353BED3BB}" srcOrd="0" destOrd="0" presId="urn:microsoft.com/office/officeart/2016/7/layout/VerticalSolidActionList"/>
    <dgm:cxn modelId="{4F612548-DEE1-4A64-B8C0-8E9E350F947D}" type="presParOf" srcId="{637EF482-2EF9-4182-8DE6-79755E939726}" destId="{66920DAD-CFE2-4003-9714-FDEF4728154A}" srcOrd="1" destOrd="0" presId="urn:microsoft.com/office/officeart/2016/7/layout/VerticalSolidActionList"/>
    <dgm:cxn modelId="{1FD9AEA9-C6ED-44D5-9B6B-686C40AF7D83}" type="presParOf" srcId="{2BCEBEFB-6EE9-431A-834A-6447953A4CD6}" destId="{9B38F499-985D-48B6-ACDD-96015659B257}" srcOrd="5" destOrd="0" presId="urn:microsoft.com/office/officeart/2016/7/layout/VerticalSolidActionList"/>
    <dgm:cxn modelId="{9D22CC64-84C9-4D7E-A5E2-06E46FDFF276}" type="presParOf" srcId="{2BCEBEFB-6EE9-431A-834A-6447953A4CD6}" destId="{A270582C-BC05-42F5-A9AB-9886CFB19E8C}" srcOrd="6" destOrd="0" presId="urn:microsoft.com/office/officeart/2016/7/layout/VerticalSolidActionList"/>
    <dgm:cxn modelId="{37BB910C-2E7E-4390-B5C1-0FD856DF6353}" type="presParOf" srcId="{A270582C-BC05-42F5-A9AB-9886CFB19E8C}" destId="{296A5B28-912A-473F-A086-BD232CF512A0}" srcOrd="0" destOrd="0" presId="urn:microsoft.com/office/officeart/2016/7/layout/VerticalSolidActionList"/>
    <dgm:cxn modelId="{EC91CAB1-F4A4-46BB-8D62-60E0F4301D01}" type="presParOf" srcId="{A270582C-BC05-42F5-A9AB-9886CFB19E8C}" destId="{CEDBE2C1-6C2B-4CBF-8215-664B5D69E88F}" srcOrd="1" destOrd="0" presId="urn:microsoft.com/office/officeart/2016/7/layout/VerticalSolidActionList"/>
    <dgm:cxn modelId="{BE4B017C-5E2F-4201-A4DE-72B3881CFDF9}" type="presParOf" srcId="{2BCEBEFB-6EE9-431A-834A-6447953A4CD6}" destId="{EFCA94A8-CA44-4CC6-8305-9A06612307A0}" srcOrd="7" destOrd="0" presId="urn:microsoft.com/office/officeart/2016/7/layout/VerticalSolidActionList"/>
    <dgm:cxn modelId="{5BAEA785-EC06-489D-AD56-7A533C8F7C8B}" type="presParOf" srcId="{2BCEBEFB-6EE9-431A-834A-6447953A4CD6}" destId="{D9192741-FA87-4E6E-BE66-952FFEF2036B}" srcOrd="8" destOrd="0" presId="urn:microsoft.com/office/officeart/2016/7/layout/VerticalSolidActionList"/>
    <dgm:cxn modelId="{38F30C58-131E-44E4-BB29-8F9E1707F3D8}" type="presParOf" srcId="{D9192741-FA87-4E6E-BE66-952FFEF2036B}" destId="{A9E39101-BCE6-48C0-8309-6E4100D91887}" srcOrd="0" destOrd="0" presId="urn:microsoft.com/office/officeart/2016/7/layout/VerticalSolidActionList"/>
    <dgm:cxn modelId="{3B4BC362-CA4C-46A7-981A-4D812AECEAE1}" type="presParOf" srcId="{D9192741-FA87-4E6E-BE66-952FFEF2036B}" destId="{97C5E662-408D-416E-B152-5F92ADFB7A44}" srcOrd="1" destOrd="0" presId="urn:microsoft.com/office/officeart/2016/7/layout/VerticalSolidActionList"/>
    <dgm:cxn modelId="{639DFCE4-8E02-4F6D-B7CF-856AF270BFF0}" type="presParOf" srcId="{2BCEBEFB-6EE9-431A-834A-6447953A4CD6}" destId="{CA4D9C8C-E7AA-46AD-8FE8-97E62594846C}" srcOrd="9" destOrd="0" presId="urn:microsoft.com/office/officeart/2016/7/layout/VerticalSolidActionList"/>
    <dgm:cxn modelId="{4AD0689A-F7B0-445C-A121-007D609DB33A}" type="presParOf" srcId="{2BCEBEFB-6EE9-431A-834A-6447953A4CD6}" destId="{C15DC111-8555-40E4-B26D-77381394135C}" srcOrd="10" destOrd="0" presId="urn:microsoft.com/office/officeart/2016/7/layout/VerticalSolidActionList"/>
    <dgm:cxn modelId="{0F58FEAD-DCAF-4A24-8D1E-1231D50A5920}" type="presParOf" srcId="{C15DC111-8555-40E4-B26D-77381394135C}" destId="{AB86DBAC-DC51-4158-BF94-3FDB3B322EAE}" srcOrd="0" destOrd="0" presId="urn:microsoft.com/office/officeart/2016/7/layout/VerticalSolidActionList"/>
    <dgm:cxn modelId="{75C65308-3D22-4BF3-9B02-2565D9A86D88}" type="presParOf" srcId="{C15DC111-8555-40E4-B26D-77381394135C}" destId="{E40AF7E0-E3C6-43AE-96DF-1F7E3F02B73B}" srcOrd="1" destOrd="0" presId="urn:microsoft.com/office/officeart/2016/7/layout/VerticalSolidActionList"/>
    <dgm:cxn modelId="{FD5FE72B-3E63-4B11-89CD-F295BC429BB0}" type="presParOf" srcId="{2BCEBEFB-6EE9-431A-834A-6447953A4CD6}" destId="{66D01C11-4297-4050-A668-1E49D2F28A7B}" srcOrd="11" destOrd="0" presId="urn:microsoft.com/office/officeart/2016/7/layout/VerticalSolidActionList"/>
    <dgm:cxn modelId="{1DA85A00-7E56-4F29-99B8-0AFFC7D85FE8}" type="presParOf" srcId="{2BCEBEFB-6EE9-431A-834A-6447953A4CD6}" destId="{7A635E17-7861-4EDF-B147-14DC4F246520}" srcOrd="12" destOrd="0" presId="urn:microsoft.com/office/officeart/2016/7/layout/VerticalSolidActionList"/>
    <dgm:cxn modelId="{F9F0F4D9-FC53-4634-BE48-2ED0F3BF8414}" type="presParOf" srcId="{7A635E17-7861-4EDF-B147-14DC4F246520}" destId="{5608869B-1E6C-43B4-B906-D63AAF21BDFD}" srcOrd="0" destOrd="0" presId="urn:microsoft.com/office/officeart/2016/7/layout/VerticalSolidActionList"/>
    <dgm:cxn modelId="{03CFCAEA-28F6-42E3-BABC-FDB4E6022DAA}" type="presParOf" srcId="{7A635E17-7861-4EDF-B147-14DC4F246520}" destId="{35DBE033-9A57-4C0D-93FD-BA1B2A3B7BEF}" srcOrd="1" destOrd="0" presId="urn:microsoft.com/office/officeart/2016/7/layout/VerticalSolidActionList"/>
    <dgm:cxn modelId="{E8A2A4F3-F926-4E0D-A5E9-0BC5C22EA097}" type="presParOf" srcId="{2BCEBEFB-6EE9-431A-834A-6447953A4CD6}" destId="{7A8EC6BB-3A0A-4229-82C1-0981552660B4}" srcOrd="13" destOrd="0" presId="urn:microsoft.com/office/officeart/2016/7/layout/VerticalSolidActionList"/>
    <dgm:cxn modelId="{BFE80B9D-EEC2-4532-94C1-D693872BFD88}" type="presParOf" srcId="{2BCEBEFB-6EE9-431A-834A-6447953A4CD6}" destId="{1A67320B-7FE1-43B8-8DDC-2D554890174C}" srcOrd="14" destOrd="0" presId="urn:microsoft.com/office/officeart/2016/7/layout/VerticalSolidActionList"/>
    <dgm:cxn modelId="{DA949CAB-7F44-42B7-8940-3B681BBB4E5B}" type="presParOf" srcId="{1A67320B-7FE1-43B8-8DDC-2D554890174C}" destId="{77EB7EA6-A237-4A1F-812B-042533301389}" srcOrd="0" destOrd="0" presId="urn:microsoft.com/office/officeart/2016/7/layout/VerticalSolidActionList"/>
    <dgm:cxn modelId="{C87D0C33-9EB2-40FC-B5DA-702906E0CAD7}" type="presParOf" srcId="{1A67320B-7FE1-43B8-8DDC-2D554890174C}" destId="{85FA4BA9-706A-4908-B1F5-1BC03A481477}" srcOrd="1" destOrd="0" presId="urn:microsoft.com/office/officeart/2016/7/layout/VerticalSolidActionList"/>
    <dgm:cxn modelId="{6AF9C30E-6AA1-43BE-BB94-877577375AA5}" type="presParOf" srcId="{2BCEBEFB-6EE9-431A-834A-6447953A4CD6}" destId="{48A62FD6-51CE-43A2-B55E-453FD328417E}" srcOrd="15" destOrd="0" presId="urn:microsoft.com/office/officeart/2016/7/layout/VerticalSolidActionList"/>
    <dgm:cxn modelId="{45D52813-6AC3-4686-80E6-58973DE8C387}" type="presParOf" srcId="{2BCEBEFB-6EE9-431A-834A-6447953A4CD6}" destId="{CDC10116-31B3-4732-A3B2-60C86C3A6B7A}" srcOrd="16" destOrd="0" presId="urn:microsoft.com/office/officeart/2016/7/layout/VerticalSolidActionList"/>
    <dgm:cxn modelId="{2447B40B-2311-4F4B-97E9-69336585013D}" type="presParOf" srcId="{CDC10116-31B3-4732-A3B2-60C86C3A6B7A}" destId="{236F64B4-4CBA-4276-A012-C6D197F828F5}" srcOrd="0" destOrd="0" presId="urn:microsoft.com/office/officeart/2016/7/layout/VerticalSolidActionList"/>
    <dgm:cxn modelId="{872ED408-7562-491F-8777-5A20D2E9AEB7}" type="presParOf" srcId="{CDC10116-31B3-4732-A3B2-60C86C3A6B7A}" destId="{A7F96A56-C410-4700-AA40-A08B25C067C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B204D-5F4A-4886-8F24-C4E34F2797B3}">
      <dsp:nvSpPr>
        <dsp:cNvPr id="0" name=""/>
        <dsp:cNvSpPr/>
      </dsp:nvSpPr>
      <dsp:spPr>
        <a:xfrm>
          <a:off x="1244600" y="385"/>
          <a:ext cx="4978400" cy="520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5" tIns="132261" rIns="96595" bIns="132261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Determining acceptance criteria for each job.</a:t>
          </a:r>
          <a:r>
            <a:rPr lang="en-US" sz="1100" kern="1200" dirty="0">
              <a:latin typeface="Arial Black"/>
            </a:rPr>
            <a:t> </a:t>
          </a:r>
          <a:endParaRPr lang="en-US" sz="1100" kern="1200" dirty="0"/>
        </a:p>
      </dsp:txBody>
      <dsp:txXfrm>
        <a:off x="1244600" y="385"/>
        <a:ext cx="4978400" cy="520712"/>
      </dsp:txXfrm>
    </dsp:sp>
    <dsp:sp modelId="{E69D4A67-340F-45AB-A2D8-74A553611D8C}">
      <dsp:nvSpPr>
        <dsp:cNvPr id="0" name=""/>
        <dsp:cNvSpPr/>
      </dsp:nvSpPr>
      <dsp:spPr>
        <a:xfrm>
          <a:off x="0" y="385"/>
          <a:ext cx="1244600" cy="52071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860" tIns="51435" rIns="65860" bIns="514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Black"/>
            </a:rPr>
            <a:t>1</a:t>
          </a:r>
          <a:endParaRPr lang="en-US" sz="1400" kern="1200" dirty="0"/>
        </a:p>
      </dsp:txBody>
      <dsp:txXfrm>
        <a:off x="0" y="385"/>
        <a:ext cx="1244600" cy="520712"/>
      </dsp:txXfrm>
    </dsp:sp>
    <dsp:sp modelId="{FEF695C7-548C-42DE-8A61-855722DF0AD9}">
      <dsp:nvSpPr>
        <dsp:cNvPr id="0" name=""/>
        <dsp:cNvSpPr/>
      </dsp:nvSpPr>
      <dsp:spPr>
        <a:xfrm>
          <a:off x="1244600" y="552340"/>
          <a:ext cx="4978400" cy="520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5" tIns="132261" rIns="96595" bIns="132261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Designing an appropriate advertisement that includes the vacancies with the required skills and contact information.</a:t>
          </a:r>
          <a:r>
            <a:rPr lang="en-US" sz="1100" kern="1200" dirty="0">
              <a:latin typeface="Arial Black"/>
            </a:rPr>
            <a:t> </a:t>
          </a:r>
          <a:endParaRPr lang="en-US" sz="1100" kern="1200" dirty="0"/>
        </a:p>
      </dsp:txBody>
      <dsp:txXfrm>
        <a:off x="1244600" y="552340"/>
        <a:ext cx="4978400" cy="520712"/>
      </dsp:txXfrm>
    </dsp:sp>
    <dsp:sp modelId="{73C3DE90-D405-435C-9F84-A06917DD81FB}">
      <dsp:nvSpPr>
        <dsp:cNvPr id="0" name=""/>
        <dsp:cNvSpPr/>
      </dsp:nvSpPr>
      <dsp:spPr>
        <a:xfrm>
          <a:off x="0" y="552340"/>
          <a:ext cx="1244600" cy="52071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5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860" tIns="51435" rIns="65860" bIns="514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Black"/>
            </a:rPr>
            <a:t>2</a:t>
          </a:r>
          <a:endParaRPr lang="en-US" sz="1400" kern="1200" dirty="0"/>
        </a:p>
      </dsp:txBody>
      <dsp:txXfrm>
        <a:off x="0" y="552340"/>
        <a:ext cx="1244600" cy="520712"/>
      </dsp:txXfrm>
    </dsp:sp>
    <dsp:sp modelId="{66920DAD-CFE2-4003-9714-FDEF4728154A}">
      <dsp:nvSpPr>
        <dsp:cNvPr id="0" name=""/>
        <dsp:cNvSpPr/>
      </dsp:nvSpPr>
      <dsp:spPr>
        <a:xfrm>
          <a:off x="1244600" y="1104296"/>
          <a:ext cx="4978400" cy="520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5" tIns="132261" rIns="96595" bIns="132261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Publishing advertisement on social media and perfect advertising sites. </a:t>
          </a:r>
        </a:p>
      </dsp:txBody>
      <dsp:txXfrm>
        <a:off x="1244600" y="1104296"/>
        <a:ext cx="4978400" cy="520712"/>
      </dsp:txXfrm>
    </dsp:sp>
    <dsp:sp modelId="{BEC70F0C-8431-41E8-B5E1-EAA353BED3BB}">
      <dsp:nvSpPr>
        <dsp:cNvPr id="0" name=""/>
        <dsp:cNvSpPr/>
      </dsp:nvSpPr>
      <dsp:spPr>
        <a:xfrm>
          <a:off x="0" y="1104296"/>
          <a:ext cx="1244600" cy="52071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860" tIns="51435" rIns="65860" bIns="514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Black"/>
            </a:rPr>
            <a:t>3</a:t>
          </a:r>
          <a:endParaRPr lang="en-US" sz="1400" kern="1200" dirty="0"/>
        </a:p>
      </dsp:txBody>
      <dsp:txXfrm>
        <a:off x="0" y="1104296"/>
        <a:ext cx="1244600" cy="520712"/>
      </dsp:txXfrm>
    </dsp:sp>
    <dsp:sp modelId="{CEDBE2C1-6C2B-4CBF-8215-664B5D69E88F}">
      <dsp:nvSpPr>
        <dsp:cNvPr id="0" name=""/>
        <dsp:cNvSpPr/>
      </dsp:nvSpPr>
      <dsp:spPr>
        <a:xfrm>
          <a:off x="1244600" y="1656251"/>
          <a:ext cx="4978400" cy="520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5" tIns="132261" rIns="96595" bIns="132261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Receiving the applicants for the jobs. </a:t>
          </a:r>
        </a:p>
      </dsp:txBody>
      <dsp:txXfrm>
        <a:off x="1244600" y="1656251"/>
        <a:ext cx="4978400" cy="520712"/>
      </dsp:txXfrm>
    </dsp:sp>
    <dsp:sp modelId="{296A5B28-912A-473F-A086-BD232CF512A0}">
      <dsp:nvSpPr>
        <dsp:cNvPr id="0" name=""/>
        <dsp:cNvSpPr/>
      </dsp:nvSpPr>
      <dsp:spPr>
        <a:xfrm>
          <a:off x="0" y="1656251"/>
          <a:ext cx="1244600" cy="52071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5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860" tIns="51435" rIns="65860" bIns="514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Black"/>
            </a:rPr>
            <a:t>4</a:t>
          </a:r>
          <a:endParaRPr lang="en-US" sz="1400" kern="1200" dirty="0"/>
        </a:p>
      </dsp:txBody>
      <dsp:txXfrm>
        <a:off x="0" y="1656251"/>
        <a:ext cx="1244600" cy="520712"/>
      </dsp:txXfrm>
    </dsp:sp>
    <dsp:sp modelId="{97C5E662-408D-416E-B152-5F92ADFB7A44}">
      <dsp:nvSpPr>
        <dsp:cNvPr id="0" name=""/>
        <dsp:cNvSpPr/>
      </dsp:nvSpPr>
      <dsp:spPr>
        <a:xfrm>
          <a:off x="1244600" y="2208206"/>
          <a:ext cx="4978400" cy="520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5" tIns="132261" rIns="96595" bIns="132261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Sorting the applicants and choosing the optimum and the best for the job/s based on the job's acceptance criteria. </a:t>
          </a:r>
        </a:p>
      </dsp:txBody>
      <dsp:txXfrm>
        <a:off x="1244600" y="2208206"/>
        <a:ext cx="4978400" cy="520712"/>
      </dsp:txXfrm>
    </dsp:sp>
    <dsp:sp modelId="{A9E39101-BCE6-48C0-8309-6E4100D91887}">
      <dsp:nvSpPr>
        <dsp:cNvPr id="0" name=""/>
        <dsp:cNvSpPr/>
      </dsp:nvSpPr>
      <dsp:spPr>
        <a:xfrm>
          <a:off x="0" y="2208206"/>
          <a:ext cx="1244600" cy="52071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860" tIns="51435" rIns="65860" bIns="514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Black"/>
            </a:rPr>
            <a:t>5</a:t>
          </a:r>
          <a:endParaRPr lang="en-US" sz="1400" kern="1200" dirty="0"/>
        </a:p>
      </dsp:txBody>
      <dsp:txXfrm>
        <a:off x="0" y="2208206"/>
        <a:ext cx="1244600" cy="520712"/>
      </dsp:txXfrm>
    </dsp:sp>
    <dsp:sp modelId="{E40AF7E0-E3C6-43AE-96DF-1F7E3F02B73B}">
      <dsp:nvSpPr>
        <dsp:cNvPr id="0" name=""/>
        <dsp:cNvSpPr/>
      </dsp:nvSpPr>
      <dsp:spPr>
        <a:xfrm>
          <a:off x="1244600" y="2760161"/>
          <a:ext cx="4978400" cy="520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5" tIns="132261" rIns="96595" bIns="132261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Making interviews for the candidates. </a:t>
          </a:r>
        </a:p>
      </dsp:txBody>
      <dsp:txXfrm>
        <a:off x="1244600" y="2760161"/>
        <a:ext cx="4978400" cy="520712"/>
      </dsp:txXfrm>
    </dsp:sp>
    <dsp:sp modelId="{AB86DBAC-DC51-4158-BF94-3FDB3B322EAE}">
      <dsp:nvSpPr>
        <dsp:cNvPr id="0" name=""/>
        <dsp:cNvSpPr/>
      </dsp:nvSpPr>
      <dsp:spPr>
        <a:xfrm>
          <a:off x="0" y="2760161"/>
          <a:ext cx="1244600" cy="52071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5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860" tIns="51435" rIns="65860" bIns="514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Black"/>
            </a:rPr>
            <a:t>6</a:t>
          </a:r>
          <a:endParaRPr lang="en-US" sz="1400" kern="1200" dirty="0"/>
        </a:p>
      </dsp:txBody>
      <dsp:txXfrm>
        <a:off x="0" y="2760161"/>
        <a:ext cx="1244600" cy="520712"/>
      </dsp:txXfrm>
    </dsp:sp>
    <dsp:sp modelId="{35DBE033-9A57-4C0D-93FD-BA1B2A3B7BEF}">
      <dsp:nvSpPr>
        <dsp:cNvPr id="0" name=""/>
        <dsp:cNvSpPr/>
      </dsp:nvSpPr>
      <dsp:spPr>
        <a:xfrm>
          <a:off x="1244600" y="3312116"/>
          <a:ext cx="4978400" cy="520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5" tIns="132261" rIns="96595" bIns="132261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Taking the approvals of the candidates to work and sign the contract of work with them.</a:t>
          </a:r>
        </a:p>
      </dsp:txBody>
      <dsp:txXfrm>
        <a:off x="1244600" y="3312116"/>
        <a:ext cx="4978400" cy="520712"/>
      </dsp:txXfrm>
    </dsp:sp>
    <dsp:sp modelId="{5608869B-1E6C-43B4-B906-D63AAF21BDFD}">
      <dsp:nvSpPr>
        <dsp:cNvPr id="0" name=""/>
        <dsp:cNvSpPr/>
      </dsp:nvSpPr>
      <dsp:spPr>
        <a:xfrm>
          <a:off x="0" y="3312116"/>
          <a:ext cx="1244600" cy="52071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860" tIns="51435" rIns="65860" bIns="514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Black"/>
            </a:rPr>
            <a:t>7</a:t>
          </a:r>
          <a:endParaRPr lang="en-US" sz="1400" kern="1200" dirty="0"/>
        </a:p>
      </dsp:txBody>
      <dsp:txXfrm>
        <a:off x="0" y="3312116"/>
        <a:ext cx="1244600" cy="520712"/>
      </dsp:txXfrm>
    </dsp:sp>
    <dsp:sp modelId="{85FA4BA9-706A-4908-B1F5-1BC03A481477}">
      <dsp:nvSpPr>
        <dsp:cNvPr id="0" name=""/>
        <dsp:cNvSpPr/>
      </dsp:nvSpPr>
      <dsp:spPr>
        <a:xfrm>
          <a:off x="1244600" y="3864071"/>
          <a:ext cx="4978400" cy="520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5" tIns="132261" rIns="96595" bIns="132261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Introducing employees to the working environment. </a:t>
          </a:r>
        </a:p>
      </dsp:txBody>
      <dsp:txXfrm>
        <a:off x="1244600" y="3864071"/>
        <a:ext cx="4978400" cy="520712"/>
      </dsp:txXfrm>
    </dsp:sp>
    <dsp:sp modelId="{77EB7EA6-A237-4A1F-812B-042533301389}">
      <dsp:nvSpPr>
        <dsp:cNvPr id="0" name=""/>
        <dsp:cNvSpPr/>
      </dsp:nvSpPr>
      <dsp:spPr>
        <a:xfrm>
          <a:off x="0" y="3864071"/>
          <a:ext cx="1244600" cy="52071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5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860" tIns="51435" rIns="65860" bIns="514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Black"/>
            </a:rPr>
            <a:t>8</a:t>
          </a:r>
          <a:endParaRPr lang="en-US" sz="1400" kern="1200" dirty="0"/>
        </a:p>
      </dsp:txBody>
      <dsp:txXfrm>
        <a:off x="0" y="3864071"/>
        <a:ext cx="1244600" cy="520712"/>
      </dsp:txXfrm>
    </dsp:sp>
    <dsp:sp modelId="{A7F96A56-C410-4700-AA40-A08B25C067C4}">
      <dsp:nvSpPr>
        <dsp:cNvPr id="0" name=""/>
        <dsp:cNvSpPr/>
      </dsp:nvSpPr>
      <dsp:spPr>
        <a:xfrm>
          <a:off x="1244600" y="4416026"/>
          <a:ext cx="4978400" cy="520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5" tIns="132261" rIns="96595" bIns="132261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Providing a training for employees.</a:t>
          </a:r>
        </a:p>
      </dsp:txBody>
      <dsp:txXfrm>
        <a:off x="1244600" y="4416026"/>
        <a:ext cx="4978400" cy="520712"/>
      </dsp:txXfrm>
    </dsp:sp>
    <dsp:sp modelId="{236F64B4-4CBA-4276-A012-C6D197F828F5}">
      <dsp:nvSpPr>
        <dsp:cNvPr id="0" name=""/>
        <dsp:cNvSpPr/>
      </dsp:nvSpPr>
      <dsp:spPr>
        <a:xfrm>
          <a:off x="0" y="4416026"/>
          <a:ext cx="1244600" cy="52071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860" tIns="51435" rIns="65860" bIns="514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 Black"/>
            </a:rPr>
            <a:t>8</a:t>
          </a:r>
          <a:endParaRPr lang="en-US" sz="1400" kern="1200" dirty="0"/>
        </a:p>
      </dsp:txBody>
      <dsp:txXfrm>
        <a:off x="0" y="4416026"/>
        <a:ext cx="1244600" cy="520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55" y="2435576"/>
            <a:ext cx="8487816" cy="1278107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MSHL </a:t>
            </a:r>
            <a:r>
              <a:rPr lang="en-US" sz="3600" b="0" dirty="0">
                <a:solidFill>
                  <a:srgbClr val="7030A0"/>
                </a:solidFill>
                <a:ea typeface="+mj-lt"/>
                <a:cs typeface="+mj-lt"/>
              </a:rPr>
              <a:t>Vehicle Rental System </a:t>
            </a:r>
            <a:r>
              <a:rPr lang="en-US" sz="2000" b="0" dirty="0"/>
              <a:t/>
            </a:r>
            <a:br>
              <a:rPr lang="en-US" sz="2000" b="0" dirty="0"/>
            </a:b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E7CE74E4-08B8-7980-8CCF-6D353FF99FFA}"/>
              </a:ext>
            </a:extLst>
          </p:cNvPr>
          <p:cNvSpPr txBox="1">
            <a:spLocks/>
          </p:cNvSpPr>
          <p:nvPr/>
        </p:nvSpPr>
        <p:spPr>
          <a:xfrm>
            <a:off x="3191732" y="3071762"/>
            <a:ext cx="5793657" cy="72906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7030A0"/>
                </a:solidFill>
                <a:latin typeface="Arial Black"/>
              </a:rPr>
              <a:t>An Online Vehicles Rental System</a:t>
            </a:r>
            <a:endParaRPr lang="en-US" sz="2000" cap="all" dirty="0">
              <a:solidFill>
                <a:srgbClr val="7030A0"/>
              </a:solidFill>
              <a:latin typeface="Arial Black"/>
            </a:endParaRPr>
          </a:p>
        </p:txBody>
      </p:sp>
      <p:pic>
        <p:nvPicPr>
          <p:cNvPr id="5" name="Picture 5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4EA39917-C4D5-06B8-7558-0BB07677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188912"/>
            <a:ext cx="1755775" cy="1870075"/>
          </a:xfrm>
          <a:prstGeom prst="rect">
            <a:avLst/>
          </a:prstGeom>
        </p:spPr>
      </p:pic>
      <p:pic>
        <p:nvPicPr>
          <p:cNvPr id="6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29BD67B-1183-8263-5E08-F7998D74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-50800"/>
            <a:ext cx="2362200" cy="223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1C427-2890-EDD5-7FF3-802B6F561F20}"/>
              </a:ext>
            </a:extLst>
          </p:cNvPr>
          <p:cNvSpPr txBox="1"/>
          <p:nvPr/>
        </p:nvSpPr>
        <p:spPr>
          <a:xfrm>
            <a:off x="3524250" y="615950"/>
            <a:ext cx="53530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KING ABDUL AZIZ UNIVERSITY COLLEGE OF COMPUTING AND INFORMATION TECHNOLOGY DEPARTMENT OF INFORMATION SYSTEM</a:t>
            </a:r>
            <a:endParaRPr lang="en-US" dirty="0">
              <a:cs typeface="Sabon Next LT"/>
            </a:endParaRPr>
          </a:p>
        </p:txBody>
      </p:sp>
      <p:pic>
        <p:nvPicPr>
          <p:cNvPr id="9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B667F5-E92D-469C-4041-E77F132C7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8" t="14248" r="26804" b="37201"/>
          <a:stretch/>
        </p:blipFill>
        <p:spPr>
          <a:xfrm>
            <a:off x="4789487" y="3600416"/>
            <a:ext cx="2582851" cy="22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4E2E-D637-9BE4-9E25-EC1A85523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52" y="733552"/>
            <a:ext cx="10874248" cy="1580896"/>
          </a:xfrm>
        </p:spPr>
        <p:txBody>
          <a:bodyPr/>
          <a:lstStyle/>
          <a:p>
            <a:pPr>
              <a:spcBef>
                <a:spcPts val="360"/>
              </a:spcBef>
            </a:pPr>
            <a:r>
              <a:rPr lang="en-US" sz="3200" b="0" dirty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Organizational chart and histogram (HR Management)</a:t>
            </a:r>
            <a:endParaRPr lang="en-US" sz="3200" b="0">
              <a:solidFill>
                <a:schemeClr val="bg1">
                  <a:lumMod val="75000"/>
                </a:schemeClr>
              </a:solidFill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BDE5828-9E6A-C8AA-ABFF-0CB0C9D72F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5047" y="2419096"/>
            <a:ext cx="9689206" cy="418084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E68D8-B6AA-F4C5-20DC-FC913EE5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001268-DBFE-82DF-FE25-A6636160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3552"/>
            <a:ext cx="10683748" cy="1225296"/>
          </a:xfrm>
        </p:spPr>
        <p:txBody>
          <a:bodyPr/>
          <a:lstStyle/>
          <a:p>
            <a:pPr>
              <a:spcBef>
                <a:spcPts val="360"/>
              </a:spcBef>
            </a:pPr>
            <a:r>
              <a:rPr lang="en-US" sz="3200" b="0" dirty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Major Project Milestones (Demonstrate using MS Project)</a:t>
            </a:r>
            <a:endParaRPr lang="en-US" sz="3200" b="0">
              <a:solidFill>
                <a:schemeClr val="bg1">
                  <a:lumMod val="75000"/>
                </a:schemeClr>
              </a:solidFill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6E98546E-0A7A-5870-00DC-64C2A2492C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78372" y="2219326"/>
            <a:ext cx="6213628" cy="44822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C15D8-AD13-5DBC-5398-9B78E298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61CC5D78-609E-E5A1-749F-B18184E1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9" y="2219326"/>
            <a:ext cx="5964245" cy="44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260C-9F8A-B4F5-B038-BE6BF6EB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4152"/>
            <a:ext cx="10671048" cy="768096"/>
          </a:xfrm>
        </p:spPr>
        <p:txBody>
          <a:bodyPr/>
          <a:lstStyle/>
          <a:p>
            <a:pPr>
              <a:spcBef>
                <a:spcPts val="360"/>
              </a:spcBef>
            </a:pPr>
            <a:r>
              <a:rPr lang="en-US" sz="3200" b="0" dirty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Detailed Project Schedule (MS Project)</a:t>
            </a:r>
            <a:endParaRPr lang="en-US" sz="3200" b="0">
              <a:solidFill>
                <a:schemeClr val="bg1">
                  <a:lumMod val="75000"/>
                </a:schemeClr>
              </a:solidFill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041BE-5A1C-4EDA-865F-A5D4A999C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1709420"/>
            <a:ext cx="11119104" cy="6629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 Enter general project information, such as the project name and start date</a:t>
            </a:r>
            <a:endParaRPr lang="en-US" sz="2000" dirty="0">
              <a:solidFill>
                <a:srgbClr val="7030A0"/>
              </a:solidFill>
              <a:cs typeface="Sabon Next 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7CA4B-7E24-A9A1-B0E9-2A67829F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82C6A3-9DF9-2074-4008-98A34A0F3700}"/>
              </a:ext>
            </a:extLst>
          </p:cNvPr>
          <p:cNvSpPr txBox="1"/>
          <p:nvPr/>
        </p:nvSpPr>
        <p:spPr>
          <a:xfrm>
            <a:off x="3670300" y="1022350"/>
            <a:ext cx="48387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Arial Black"/>
                <a:ea typeface="+mn-lt"/>
                <a:cs typeface="+mn-lt"/>
              </a:rPr>
              <a:t>Screenshot of Each Step</a:t>
            </a:r>
            <a:endParaRPr lang="en-US" sz="2000" b="1" dirty="0">
              <a:latin typeface="Arial Black"/>
              <a:cs typeface="Sabon Next LT"/>
            </a:endParaRPr>
          </a:p>
        </p:txBody>
      </p:sp>
      <p:pic>
        <p:nvPicPr>
          <p:cNvPr id="4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973A02-E962-6A18-5D0C-256302D7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04" t="7399" r="12167" b="38375"/>
          <a:stretch/>
        </p:blipFill>
        <p:spPr>
          <a:xfrm>
            <a:off x="1102614" y="2516540"/>
            <a:ext cx="4796540" cy="387804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8D805A-4C92-B12C-DAF7-3E096CBDD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83" t="20971" r="29253" b="26213"/>
          <a:stretch/>
        </p:blipFill>
        <p:spPr>
          <a:xfrm>
            <a:off x="6281561" y="2519362"/>
            <a:ext cx="5540043" cy="3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5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80A28C9D-7D1C-6B1B-59A3-4E0579B191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8838" t="8121" r="30129" b="12761"/>
          <a:stretch/>
        </p:blipFill>
        <p:spPr>
          <a:xfrm>
            <a:off x="137160" y="1960939"/>
            <a:ext cx="3801152" cy="45560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D145E-DE78-F647-A2A4-6E165F70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1592" y="901700"/>
            <a:ext cx="10426700" cy="579120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Make calendar settings for your project based on your organization's work &amp; nonwork days.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247EA-2E31-5F4C-2FC7-82B2A69D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1C2F8-38C6-75F3-777D-9FEDAE693A0D}"/>
              </a:ext>
            </a:extLst>
          </p:cNvPr>
          <p:cNvSpPr txBox="1"/>
          <p:nvPr/>
        </p:nvSpPr>
        <p:spPr>
          <a:xfrm>
            <a:off x="5086350" y="2438399"/>
            <a:ext cx="1333500" cy="1504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8D5FA4-FAD9-47C6-5C6E-3D79DDB20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7" t="8882" r="30113" b="13467"/>
          <a:stretch/>
        </p:blipFill>
        <p:spPr>
          <a:xfrm>
            <a:off x="4123690" y="1958975"/>
            <a:ext cx="3947169" cy="4551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C3E1A-7ADC-9048-0959-AF342E90B828}"/>
              </a:ext>
            </a:extLst>
          </p:cNvPr>
          <p:cNvSpPr txBox="1"/>
          <p:nvPr/>
        </p:nvSpPr>
        <p:spPr>
          <a:xfrm>
            <a:off x="8991600" y="2514600"/>
            <a:ext cx="723900" cy="5524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339E6A-28EB-2FA7-E37D-DF44B1AC2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5" t="8591" r="30111" b="13521"/>
          <a:stretch/>
        </p:blipFill>
        <p:spPr>
          <a:xfrm>
            <a:off x="8250237" y="1952625"/>
            <a:ext cx="3757964" cy="45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1ED1ED22-7520-7D77-D7F4-0ACDEC733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264" t="36633" r="16097" b="43677"/>
          <a:stretch/>
        </p:blipFill>
        <p:spPr>
          <a:xfrm>
            <a:off x="66675" y="2047875"/>
            <a:ext cx="5978280" cy="404036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908B3-1573-FD9A-F465-9E8137AE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14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2765021-C8F0-54EF-12F2-69FBB43A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492" y="939800"/>
            <a:ext cx="10426700" cy="82042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>
                <a:latin typeface="Sabon Next LT"/>
                <a:cs typeface="Arial"/>
              </a:rPr>
              <a:t> </a:t>
            </a: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Enter the names of summary tasks (Phases)</a:t>
            </a:r>
            <a:endParaRPr lang="en-US" sz="2000" dirty="0">
              <a:solidFill>
                <a:srgbClr val="7030A0"/>
              </a:solidFill>
              <a:latin typeface="Sabon Next LT"/>
            </a:endParaRP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 Enter the names of subtasks</a:t>
            </a:r>
            <a:endParaRPr lang="en-US" sz="2000" dirty="0">
              <a:solidFill>
                <a:srgbClr val="7030A0"/>
              </a:solidFill>
              <a:latin typeface="Sabon Next LT"/>
            </a:endParaRPr>
          </a:p>
          <a:p>
            <a:pPr marL="171450" indent="-171450">
              <a:buFont typeface="Arial"/>
              <a:buChar char="•"/>
            </a:pPr>
            <a:endParaRPr lang="en-US" sz="1800" dirty="0">
              <a:solidFill>
                <a:srgbClr val="7030A0"/>
              </a:solidFill>
              <a:latin typeface="Sabon Next LT"/>
              <a:cs typeface="Arial"/>
            </a:endParaRPr>
          </a:p>
        </p:txBody>
      </p:sp>
      <p:pic>
        <p:nvPicPr>
          <p:cNvPr id="10" name="Picture 8" descr="Table&#10;&#10;Description automatically generated">
            <a:extLst>
              <a:ext uri="{FF2B5EF4-FFF2-40B4-BE49-F238E27FC236}">
                <a16:creationId xmlns:a16="http://schemas.microsoft.com/office/drawing/2014/main" id="{78B0DBBE-635A-850C-6769-04BAA4054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2" t="56341" r="16333" b="25346"/>
          <a:stretch/>
        </p:blipFill>
        <p:spPr>
          <a:xfrm>
            <a:off x="6044955" y="2152649"/>
            <a:ext cx="6147045" cy="39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56002CB-1E13-14E4-51E8-DA3A91F38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835" t="33302" r="15291" b="45213"/>
          <a:stretch/>
        </p:blipFill>
        <p:spPr>
          <a:xfrm>
            <a:off x="210777" y="2321842"/>
            <a:ext cx="5831888" cy="391345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5E6B0-8A40-2B13-CDBF-C528B421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467" y="1082675"/>
            <a:ext cx="4724400" cy="541020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You should set the tasks duration</a:t>
            </a:r>
            <a:endParaRPr lang="en-US" sz="2000" dirty="0">
              <a:solidFill>
                <a:srgbClr val="7030A0"/>
              </a:solidFill>
              <a:latin typeface="Sabon Next 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FBF0E-272F-ADC2-BCD1-6500A0B6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15</a:t>
            </a:fld>
            <a:endParaRPr lang="en-US" dirty="0"/>
          </a:p>
        </p:txBody>
      </p:sp>
      <p:pic>
        <p:nvPicPr>
          <p:cNvPr id="8" name="Picture 6" descr="Table&#10;&#10;Description automatically generated">
            <a:extLst>
              <a:ext uri="{FF2B5EF4-FFF2-40B4-BE49-F238E27FC236}">
                <a16:creationId xmlns:a16="http://schemas.microsoft.com/office/drawing/2014/main" id="{BB85B62A-A586-3957-6A86-66203BADB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6" t="54170" r="11201" b="26281"/>
          <a:stretch/>
        </p:blipFill>
        <p:spPr>
          <a:xfrm>
            <a:off x="6217877" y="2321842"/>
            <a:ext cx="5830380" cy="39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9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D7B440A6-96A2-78E6-8F56-F6B87156F7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149" t="36103" r="12422" b="41547"/>
          <a:stretch/>
        </p:blipFill>
        <p:spPr>
          <a:xfrm>
            <a:off x="185377" y="2252345"/>
            <a:ext cx="5781105" cy="40264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2B218-AA46-F16A-811B-6438D494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3692" y="863600"/>
            <a:ext cx="8191500" cy="922020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You should configure the relationships between subtasks (at least 2 types)</a:t>
            </a:r>
            <a:endParaRPr lang="en-US" sz="2000">
              <a:solidFill>
                <a:srgbClr val="7030A0"/>
              </a:solidFill>
              <a:latin typeface="Sabon Next LT"/>
            </a:endParaRPr>
          </a:p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You should configure the relationships between the summary tasks.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8A56C-0F77-C57F-9AC1-DE4DDF79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16</a:t>
            </a:fld>
            <a:endParaRPr lang="en-US" dirty="0"/>
          </a:p>
        </p:txBody>
      </p:sp>
      <p:pic>
        <p:nvPicPr>
          <p:cNvPr id="8" name="Picture 6" descr="Table&#10;&#10;Description automatically generated">
            <a:extLst>
              <a:ext uri="{FF2B5EF4-FFF2-40B4-BE49-F238E27FC236}">
                <a16:creationId xmlns:a16="http://schemas.microsoft.com/office/drawing/2014/main" id="{BA4CF8E3-85E5-3A20-D2F9-BBFD2420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3" t="57307" r="11180" b="21681"/>
          <a:stretch/>
        </p:blipFill>
        <p:spPr>
          <a:xfrm>
            <a:off x="5966482" y="2252345"/>
            <a:ext cx="6060876" cy="422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48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00DED59-06E1-3851-09BD-E36A9300E3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821" t="35301" r="16238" b="44930"/>
          <a:stretch/>
        </p:blipFill>
        <p:spPr>
          <a:xfrm>
            <a:off x="230375" y="1657350"/>
            <a:ext cx="5711319" cy="4419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3F5F7-5A4F-57DE-B7AD-00900EC2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592" y="736600"/>
            <a:ext cx="8204200" cy="502920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Project should contain some Milestones (at least 2 milestones).</a:t>
            </a:r>
            <a:endParaRPr lang="en-US" sz="2000">
              <a:solidFill>
                <a:srgbClr val="7030A0"/>
              </a:solidFill>
              <a:latin typeface="Sabon Next 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5F27E-3EA2-5D0F-B6DD-AE3ACC2A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17</a:t>
            </a:fld>
            <a:endParaRPr lang="en-US" dirty="0"/>
          </a:p>
        </p:txBody>
      </p:sp>
      <p:pic>
        <p:nvPicPr>
          <p:cNvPr id="8" name="Picture 6" descr="Table&#10;&#10;Description automatically generated">
            <a:extLst>
              <a:ext uri="{FF2B5EF4-FFF2-40B4-BE49-F238E27FC236}">
                <a16:creationId xmlns:a16="http://schemas.microsoft.com/office/drawing/2014/main" id="{F7BCF6EA-01CD-BAE6-6968-313993D8B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4" t="54728" r="15821" b="26939"/>
          <a:stretch/>
        </p:blipFill>
        <p:spPr>
          <a:xfrm>
            <a:off x="5941694" y="1657350"/>
            <a:ext cx="5991226" cy="438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B8F87EE-8F41-4A8C-DA1A-78F27B9EE2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0918" t="16905" r="30918" b="35243"/>
          <a:stretch/>
        </p:blipFill>
        <p:spPr>
          <a:xfrm>
            <a:off x="402128" y="2143126"/>
            <a:ext cx="5098460" cy="42538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AAD06-2D30-7893-1DB6-B34C5BED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9093200" cy="117602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Project should contain a recurring task that should be repeated once a week on Monday until the finish date.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D2793-B880-8A61-9749-0C88B1D4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18</a:t>
            </a:fld>
            <a:endParaRPr lang="en-US" dirty="0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C0637B-601E-0CBE-ED91-C47723EBB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42" r="3238" b="7744"/>
          <a:stretch/>
        </p:blipFill>
        <p:spPr>
          <a:xfrm>
            <a:off x="5475287" y="2805112"/>
            <a:ext cx="6460824" cy="31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8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2F80EFA-B9D4-57DB-55E8-797E36E791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5408" r="28336" b="11252"/>
          <a:stretch/>
        </p:blipFill>
        <p:spPr>
          <a:xfrm>
            <a:off x="1683118" y="1402010"/>
            <a:ext cx="8937257" cy="45511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CE91F-B041-D08F-41E5-56B35F1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6900"/>
            <a:ext cx="10198100" cy="61722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Project should contain all 3 types (work, material and cost) of resources and enter all their information in resource sheet.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7C8C8-4CF1-2F57-F18C-6B5A653E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19</a:t>
            </a:fld>
            <a:endParaRPr lang="en-US" dirty="0"/>
          </a:p>
        </p:txBody>
      </p:sp>
      <p:pic>
        <p:nvPicPr>
          <p:cNvPr id="7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A64E1DC-DA8D-DBED-B674-15551F884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" t="82732" r="28280" b="8349"/>
          <a:stretch/>
        </p:blipFill>
        <p:spPr>
          <a:xfrm>
            <a:off x="1684584" y="5864790"/>
            <a:ext cx="8935792" cy="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2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42" y="958055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0319" y="2447889"/>
            <a:ext cx="9512894" cy="31554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7345" indent="-347345"/>
            <a:r>
              <a:rPr lang="en-US" sz="2400" dirty="0">
                <a:solidFill>
                  <a:srgbClr val="7030A0"/>
                </a:solidFill>
                <a:ea typeface="+mn-lt"/>
                <a:cs typeface="+mn-lt"/>
              </a:rPr>
              <a:t>Purpose of the Project</a:t>
            </a:r>
            <a:endParaRPr lang="en-US" sz="2400" dirty="0">
              <a:solidFill>
                <a:srgbClr val="7030A0"/>
              </a:solidFill>
              <a:cs typeface="Sabon Next LT"/>
            </a:endParaRPr>
          </a:p>
          <a:p>
            <a:pPr marL="347345" indent="-347345"/>
            <a:r>
              <a:rPr lang="en-US" sz="2400" dirty="0">
                <a:solidFill>
                  <a:srgbClr val="7030A0"/>
                </a:solidFill>
                <a:ea typeface="+mn-lt"/>
                <a:cs typeface="+mn-lt"/>
              </a:rPr>
              <a:t>Goals and Objectives</a:t>
            </a:r>
            <a:endParaRPr lang="en-US" sz="2400" dirty="0">
              <a:solidFill>
                <a:srgbClr val="7030A0"/>
              </a:solidFill>
              <a:cs typeface="Sabon Next LT"/>
            </a:endParaRPr>
          </a:p>
          <a:p>
            <a:pPr marL="347345" indent="-347345"/>
            <a:r>
              <a:rPr lang="en-US" sz="2400" dirty="0">
                <a:solidFill>
                  <a:srgbClr val="7030A0"/>
                </a:solidFill>
              </a:rPr>
              <a:t>​</a:t>
            </a:r>
            <a:r>
              <a:rPr lang="en-US" sz="2400" dirty="0">
                <a:solidFill>
                  <a:srgbClr val="7030A0"/>
                </a:solidFill>
                <a:ea typeface="+mn-lt"/>
                <a:cs typeface="+mn-lt"/>
              </a:rPr>
              <a:t>Work Breakdown Structure (WBS)</a:t>
            </a:r>
          </a:p>
          <a:p>
            <a:pPr marL="347345" indent="-347345"/>
            <a:r>
              <a:rPr lang="en-US" sz="2400" dirty="0">
                <a:solidFill>
                  <a:srgbClr val="7030A0"/>
                </a:solidFill>
              </a:rPr>
              <a:t>​</a:t>
            </a:r>
            <a:r>
              <a:rPr lang="en-US" sz="2400" dirty="0">
                <a:solidFill>
                  <a:srgbClr val="7030A0"/>
                </a:solidFill>
                <a:ea typeface="+mn-lt"/>
                <a:cs typeface="+mn-lt"/>
              </a:rPr>
              <a:t>Staffing Procedure and Plan (HR Management)</a:t>
            </a:r>
          </a:p>
          <a:p>
            <a:pPr marL="347345" indent="-347345"/>
            <a:r>
              <a:rPr lang="en-US" sz="2400" dirty="0">
                <a:solidFill>
                  <a:srgbClr val="7030A0"/>
                </a:solidFill>
                <a:ea typeface="+mn-lt"/>
                <a:cs typeface="+mn-lt"/>
              </a:rPr>
              <a:t>Organizational chart and histogram (HR Management)</a:t>
            </a:r>
            <a:endParaRPr lang="en-US" sz="2400" dirty="0">
              <a:solidFill>
                <a:srgbClr val="7030A0"/>
              </a:solidFill>
              <a:cs typeface="Sabon Next LT"/>
            </a:endParaRPr>
          </a:p>
          <a:p>
            <a:pPr marL="347345" indent="-347345"/>
            <a:r>
              <a:rPr lang="en-US" sz="2400" dirty="0">
                <a:solidFill>
                  <a:srgbClr val="7030A0"/>
                </a:solidFill>
                <a:ea typeface="+mn-lt"/>
                <a:cs typeface="+mn-lt"/>
              </a:rPr>
              <a:t>Major Project Milestones (Demonstrate using MS Project)</a:t>
            </a:r>
          </a:p>
          <a:p>
            <a:pPr marL="347345" indent="-347345"/>
            <a:r>
              <a:rPr lang="en-US" sz="2400" dirty="0">
                <a:solidFill>
                  <a:srgbClr val="7030A0"/>
                </a:solidFill>
                <a:ea typeface="+mn-lt"/>
                <a:cs typeface="+mn-lt"/>
              </a:rPr>
              <a:t>Detailed Project Schedule (MS Project)</a:t>
            </a:r>
          </a:p>
          <a:p>
            <a:pPr lvl="1" indent="-347345"/>
            <a:endParaRPr lang="en-US" dirty="0">
              <a:solidFill>
                <a:srgbClr val="1F2C8F"/>
              </a:solidFill>
              <a:cs typeface="Sabon Next LT"/>
            </a:endParaRPr>
          </a:p>
          <a:p>
            <a:pPr marL="347345" indent="-347345"/>
            <a:endParaRPr lang="en-US" dirty="0">
              <a:cs typeface="Sabon Next LT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5D77EB6-C9D1-974F-FAA0-C3AC3732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02BA400-4714-873F-F516-FB9C0E501B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224" t="23850" r="29193" b="28448"/>
          <a:stretch/>
        </p:blipFill>
        <p:spPr>
          <a:xfrm>
            <a:off x="339153" y="2329793"/>
            <a:ext cx="5670307" cy="38665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B8928-CB11-E2C5-A168-F6A96A82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6375" y="734291"/>
            <a:ext cx="8520543" cy="1424247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At least one task has semi-flexible constraint, and another task has inflexible constraint.</a:t>
            </a:r>
            <a:endParaRPr lang="en-US" sz="2000">
              <a:latin typeface="Sabon Next 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8E111-989F-8263-394F-37767E5A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20</a:t>
            </a:fld>
            <a:endParaRPr lang="en-US" dirty="0"/>
          </a:p>
        </p:txBody>
      </p:sp>
      <p:pic>
        <p:nvPicPr>
          <p:cNvPr id="7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78F1F02-DE4C-F848-80A9-B847FB7A0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4" t="23406" r="29477" b="28621"/>
          <a:stretch/>
        </p:blipFill>
        <p:spPr>
          <a:xfrm>
            <a:off x="6137840" y="2329793"/>
            <a:ext cx="5720519" cy="38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2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3B2D842-AB06-13BF-3394-E395A69029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9474" t="22500" r="30000" b="29063"/>
          <a:stretch/>
        </p:blipFill>
        <p:spPr>
          <a:xfrm>
            <a:off x="458182" y="2015299"/>
            <a:ext cx="5388293" cy="43925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E0880-6C35-DA2F-8634-68787F7C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574" y="457200"/>
            <a:ext cx="7661563" cy="1438101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Set type of one task as fixed duration and other task as fixed work.</a:t>
            </a:r>
            <a:endParaRPr lang="en-US" sz="2000" dirty="0">
              <a:solidFill>
                <a:srgbClr val="7030A0"/>
              </a:solidFill>
              <a:latin typeface="Sabon Next 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48879-2D7E-1C46-438C-F9FE03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21</a:t>
            </a:fld>
            <a:endParaRPr lang="en-US" dirty="0"/>
          </a:p>
        </p:txBody>
      </p:sp>
      <p:pic>
        <p:nvPicPr>
          <p:cNvPr id="7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CE49E39-87D5-0E84-6855-13CD28B72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01" t="22970" r="29801" b="29108"/>
          <a:stretch/>
        </p:blipFill>
        <p:spPr>
          <a:xfrm>
            <a:off x="6370926" y="2016846"/>
            <a:ext cx="5392573" cy="43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ABFE9DA-141E-A461-FAD0-8A17890790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9474" t="18437" r="29649" b="24375"/>
          <a:stretch/>
        </p:blipFill>
        <p:spPr>
          <a:xfrm>
            <a:off x="143638" y="2310938"/>
            <a:ext cx="3780629" cy="43649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CC182-BF39-4491-1500-C319822C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574" y="457200"/>
            <a:ext cx="10792689" cy="1535083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At least one person of your resource has a multiple pay rate depend on task and you should attach these different pay rates to his tasks.</a:t>
            </a:r>
            <a:endParaRPr lang="en-US" sz="2000">
              <a:solidFill>
                <a:srgbClr val="7030A0"/>
              </a:solidFill>
              <a:latin typeface="Sabon Next 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22A9E-A206-7C7E-67DD-BAFA51BA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22</a:t>
            </a:fld>
            <a:endParaRPr lang="en-US" dirty="0"/>
          </a:p>
        </p:txBody>
      </p:sp>
      <p:pic>
        <p:nvPicPr>
          <p:cNvPr id="7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A28A2E2-0B4D-3BBF-1BE7-24B8F0649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4" t="19167" r="29780" b="25278"/>
          <a:stretch/>
        </p:blipFill>
        <p:spPr>
          <a:xfrm>
            <a:off x="4211781" y="2309812"/>
            <a:ext cx="3782302" cy="4374677"/>
          </a:xfrm>
          <a:prstGeom prst="rect">
            <a:avLst/>
          </a:prstGeom>
        </p:spPr>
      </p:pic>
      <p:pic>
        <p:nvPicPr>
          <p:cNvPr id="8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89C4498-2B48-39C1-24EF-15B735CE0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08" t="19630" r="29610" b="24722"/>
          <a:stretch/>
        </p:blipFill>
        <p:spPr>
          <a:xfrm>
            <a:off x="8150803" y="2305193"/>
            <a:ext cx="3781563" cy="43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F284A0F-F235-570D-990B-2F5D9CA5F0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37" t="25723" r="37906" b="30868"/>
          <a:stretch/>
        </p:blipFill>
        <p:spPr>
          <a:xfrm>
            <a:off x="2198559" y="2204691"/>
            <a:ext cx="7807679" cy="39373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9F57A-2221-BB00-9738-98C51835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410" y="734290"/>
            <a:ext cx="10820400" cy="1396538"/>
          </a:xfrm>
        </p:spPr>
        <p:txBody>
          <a:bodyPr/>
          <a:lstStyle/>
          <a:p>
            <a:pPr marL="171450" indent="-171450">
              <a:buFont typeface="Arial,Sans-Serif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At least one person of your resource has a multiple pay rate depend on task and you should attach these different pay rates to his tasks.</a:t>
            </a:r>
          </a:p>
          <a:p>
            <a:endParaRPr lang="en-US" sz="2000" dirty="0">
              <a:solidFill>
                <a:srgbClr val="7030A0"/>
              </a:solidFill>
              <a:latin typeface="Sabon Next 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D2429-A00C-59F3-748D-5CD74A6D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01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DFB8C21-5389-3915-4DEF-4AC2F744B7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8947" t="29521" r="39123" b="14375"/>
          <a:stretch/>
        </p:blipFill>
        <p:spPr>
          <a:xfrm>
            <a:off x="3052022" y="1541551"/>
            <a:ext cx="6081334" cy="50373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04C23-DCAB-E383-DC82-6E453E6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7719" y="457200"/>
            <a:ext cx="7758545" cy="925483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At least one person resource has a multiple pay rate depend on time</a:t>
            </a:r>
            <a:r>
              <a:rPr lang="en-US" dirty="0">
                <a:latin typeface="Arial"/>
                <a:cs typeface="Arial"/>
              </a:rPr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91AEB-F65A-58C5-BF9F-59A10E8A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6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32E7A63B-246F-D404-758F-3D7DF8BF0D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1796" y="1645920"/>
            <a:ext cx="8914507" cy="47534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D9545-EB5B-7518-CE2D-4B4AE968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574" y="526473"/>
            <a:ext cx="7093527" cy="883919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7030A0"/>
                </a:solidFill>
                <a:latin typeface="Sabon Next LT"/>
                <a:cs typeface="Arial"/>
              </a:rPr>
              <a:t>At least one task has a lead, and another task has a lag time.</a:t>
            </a:r>
            <a:endParaRPr lang="en-US" sz="2000">
              <a:latin typeface="Sabon Next 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BA69B-9296-589C-9C8B-C6EFF5C2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53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580515"/>
            <a:ext cx="6766560" cy="768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baseline="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  <a:endParaRPr lang="en-US" b="1" kern="1200" cap="all" baseline="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86856-8222-0B33-F172-B48711E1D716}"/>
              </a:ext>
            </a:extLst>
          </p:cNvPr>
          <p:cNvSpPr txBox="1"/>
          <p:nvPr/>
        </p:nvSpPr>
        <p:spPr>
          <a:xfrm>
            <a:off x="4224528" y="2889377"/>
            <a:ext cx="6766560" cy="27005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Shaima Abdullah </a:t>
            </a:r>
            <a:r>
              <a:rPr lang="en-US" sz="2000" dirty="0" err="1">
                <a:solidFill>
                  <a:srgbClr val="7030A0"/>
                </a:solidFill>
              </a:rPr>
              <a:t>Bashammakh</a:t>
            </a:r>
            <a:r>
              <a:rPr lang="en-US" sz="2000" dirty="0">
                <a:solidFill>
                  <a:srgbClr val="7030A0"/>
                </a:solidFill>
              </a:rPr>
              <a:t> - 1914892</a:t>
            </a:r>
            <a:endParaRPr lang="en-US" sz="2000" dirty="0">
              <a:solidFill>
                <a:srgbClr val="7030A0"/>
              </a:solidFill>
              <a:cs typeface="Sabon Next LT"/>
            </a:endParaRPr>
          </a:p>
          <a:p>
            <a:pPr defTabSz="914400">
              <a:spcBef>
                <a:spcPts val="360"/>
              </a:spcBef>
              <a:buFont typeface="Arial" panose="020B0604020202020204" pitchFamily="34" charset="0"/>
            </a:pPr>
            <a:endParaRPr lang="en-US" sz="2000" dirty="0">
              <a:solidFill>
                <a:srgbClr val="7030A0"/>
              </a:solidFill>
              <a:cs typeface="Sabon Next LT"/>
            </a:endParaRPr>
          </a:p>
          <a:p>
            <a:pPr marL="285750" indent="-285750" defTabSz="91440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Loujain Mohammed Alghamdi – 1808114</a:t>
            </a:r>
            <a:endParaRPr lang="en-US" sz="2000" dirty="0">
              <a:solidFill>
                <a:srgbClr val="7030A0"/>
              </a:solidFill>
              <a:cs typeface="Sabon Next LT"/>
            </a:endParaRPr>
          </a:p>
          <a:p>
            <a:pPr marL="285750" indent="-285750" defTabSz="914400">
              <a:spcBef>
                <a:spcPts val="36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030A0"/>
              </a:solidFill>
              <a:cs typeface="Sabon Next LT"/>
            </a:endParaRPr>
          </a:p>
          <a:p>
            <a:pPr marL="285750" indent="-285750" defTabSz="91440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Majd Saleh Alzahrani - 1816903</a:t>
            </a:r>
            <a:endParaRPr lang="en-US" sz="2000" dirty="0">
              <a:solidFill>
                <a:srgbClr val="7030A0"/>
              </a:solidFill>
              <a:cs typeface="Sabon Next LT"/>
            </a:endParaRPr>
          </a:p>
          <a:p>
            <a:pPr marL="285750" indent="-285750" defTabSz="914400">
              <a:spcBef>
                <a:spcPts val="36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91FC956-1E22-982A-53E7-E3F3E3DC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25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928" y="2838831"/>
            <a:ext cx="6766560" cy="76809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kern="1200" cap="all" baseline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Thank </a:t>
            </a:r>
            <a:r>
              <a:rPr lang="en-US" b="1" kern="1200" cap="all" baseline="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you for your listening</a:t>
            </a:r>
            <a:endParaRPr lang="en-US" b="1" kern="1200" cap="all" baseline="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91FC956-1E22-982A-53E7-E3F3E3DC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0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6" y="1621733"/>
            <a:ext cx="5926985" cy="768096"/>
          </a:xfrm>
        </p:spPr>
        <p:txBody>
          <a:bodyPr anchor="t">
            <a:normAutofit fontScale="9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Purpose of the Project: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1" y="3037185"/>
            <a:ext cx="7661788" cy="311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ea typeface="+mn-lt"/>
                <a:cs typeface="+mn-lt"/>
              </a:rPr>
              <a:t>In our project management project, we will create a project management plan for an online vehicle rental system. MSHL vehicle rental system is a web-based application which purpose is to allow users to lease small vehicles such as bicycles, scooters, and motorcycles in an easy and fast way that saves the customer's time.</a:t>
            </a:r>
            <a:endParaRPr lang="en-US" sz="2400" dirty="0">
              <a:solidFill>
                <a:srgbClr val="7030A0"/>
              </a:solidFill>
              <a:cs typeface="Sabon Next LT"/>
            </a:endParaRPr>
          </a:p>
          <a:p>
            <a:pPr marL="347345" indent="-347345"/>
            <a:endParaRPr lang="en-US" sz="2000" dirty="0">
              <a:cs typeface="Sabon Next LT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CA1FC-87F8-FF53-C4AD-B46DA9BE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EC4D3F-E738-AD20-5A45-EDB141933E29}"/>
              </a:ext>
            </a:extLst>
          </p:cNvPr>
          <p:cNvSpPr>
            <a:spLocks noGrp="1"/>
          </p:cNvSpPr>
          <p:nvPr/>
        </p:nvSpPr>
        <p:spPr>
          <a:xfrm>
            <a:off x="4600631" y="1012350"/>
            <a:ext cx="2465187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360"/>
              </a:spcBef>
            </a:pPr>
            <a:r>
              <a:rPr lang="en-US" b="0" dirty="0" smtClean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Goals</a:t>
            </a:r>
            <a:endParaRPr lang="en-US" b="0" dirty="0">
              <a:solidFill>
                <a:schemeClr val="bg1">
                  <a:lumMod val="75000"/>
                </a:schemeClr>
              </a:solidFill>
              <a:ea typeface="+mj-lt"/>
              <a:cs typeface="+mj-lt"/>
            </a:endParaRPr>
          </a:p>
          <a:p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3C2595-A26E-7039-3A9D-0E5F54460337}"/>
              </a:ext>
            </a:extLst>
          </p:cNvPr>
          <p:cNvSpPr txBox="1">
            <a:spLocks/>
          </p:cNvSpPr>
          <p:nvPr/>
        </p:nvSpPr>
        <p:spPr>
          <a:xfrm>
            <a:off x="1206120" y="2458730"/>
            <a:ext cx="9232991" cy="327532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Enables faster booking for customers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Offers a simpler approach to look for transportation options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Benefits users greatly, it is more convenient than paying for the ownership and maintenance. 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Lends vehicles for a price for a few hours, a few days, or a week or more.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Enables Customers to choose the desired brand, size, and color.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Enables Customers to reserve their vehicles from anywhere in the county.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Saves customers’ time by avoiding the need to call and wait for a car.</a:t>
            </a:r>
            <a:endParaRPr lang="en-US" sz="2000" dirty="0">
              <a:solidFill>
                <a:srgbClr val="7030A0"/>
              </a:solidFill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69655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CA1FC-87F8-FF53-C4AD-B46DA9BE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EC4D3F-E738-AD20-5A45-EDB141933E29}"/>
              </a:ext>
            </a:extLst>
          </p:cNvPr>
          <p:cNvSpPr>
            <a:spLocks noGrp="1"/>
          </p:cNvSpPr>
          <p:nvPr/>
        </p:nvSpPr>
        <p:spPr>
          <a:xfrm>
            <a:off x="3860510" y="949809"/>
            <a:ext cx="431246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360"/>
              </a:spcBef>
            </a:pPr>
            <a:r>
              <a:rPr lang="en-US" b="0" dirty="0" smtClean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Objectives</a:t>
            </a:r>
            <a:endParaRPr lang="en-US" b="0" dirty="0">
              <a:solidFill>
                <a:schemeClr val="bg1">
                  <a:lumMod val="75000"/>
                </a:schemeClr>
              </a:solidFill>
              <a:ea typeface="+mj-lt"/>
              <a:cs typeface="+mj-lt"/>
            </a:endParaRPr>
          </a:p>
          <a:p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00B0CFD-D538-EF7F-52AA-86CF7AE1FB91}"/>
              </a:ext>
            </a:extLst>
          </p:cNvPr>
          <p:cNvSpPr txBox="1">
            <a:spLocks/>
          </p:cNvSpPr>
          <p:nvPr/>
        </p:nvSpPr>
        <p:spPr>
          <a:xfrm>
            <a:off x="1088113" y="2404694"/>
            <a:ext cx="9857255" cy="4643231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Allow users a quick access to all the system's services and schedule appointments according to their preferences.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Automate management to enable staff members to control the rental system more effectively.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It must offer clients protection, privacy, and assistance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It must provide a simple and user-friendly interface for clients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Take into consideration any issues that may arise during development to ensure that the system is error-free. </a:t>
            </a:r>
          </a:p>
          <a:p>
            <a:pPr marL="347345" indent="-347345"/>
            <a:r>
              <a:rPr lang="en-US" sz="2000" dirty="0">
                <a:solidFill>
                  <a:srgbClr val="7030A0"/>
                </a:solidFill>
                <a:ea typeface="+mn-lt"/>
                <a:cs typeface="+mn-lt"/>
              </a:rPr>
              <a:t>Create a database that stores all clients' information to eliminate data redundancy.</a:t>
            </a:r>
            <a:endParaRPr lang="en-US" sz="2000" dirty="0">
              <a:solidFill>
                <a:srgbClr val="7030A0"/>
              </a:solidFill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58083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CA1FC-87F8-FF53-C4AD-B46DA9BE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EC4D3F-E738-AD20-5A45-EDB141933E29}"/>
              </a:ext>
            </a:extLst>
          </p:cNvPr>
          <p:cNvSpPr>
            <a:spLocks noGrp="1"/>
          </p:cNvSpPr>
          <p:nvPr/>
        </p:nvSpPr>
        <p:spPr>
          <a:xfrm>
            <a:off x="3999347" y="724441"/>
            <a:ext cx="351905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360"/>
              </a:spcBef>
            </a:pPr>
            <a:r>
              <a:rPr lang="en-US" b="0" dirty="0" smtClean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The Scope</a:t>
            </a:r>
            <a:endParaRPr lang="en-US" b="0" dirty="0">
              <a:solidFill>
                <a:schemeClr val="bg1">
                  <a:lumMod val="75000"/>
                </a:schemeClr>
              </a:solidFill>
              <a:ea typeface="+mj-lt"/>
              <a:cs typeface="+mj-lt"/>
            </a:endParaRPr>
          </a:p>
          <a:p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3C2595-A26E-7039-3A9D-0E5F54460337}"/>
              </a:ext>
            </a:extLst>
          </p:cNvPr>
          <p:cNvSpPr txBox="1">
            <a:spLocks/>
          </p:cNvSpPr>
          <p:nvPr/>
        </p:nvSpPr>
        <p:spPr>
          <a:xfrm>
            <a:off x="1142378" y="2020580"/>
            <a:ext cx="9668497" cy="453262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 sz="2000" dirty="0" smtClean="0">
                <a:solidFill>
                  <a:srgbClr val="7030A0"/>
                </a:solidFill>
                <a:cs typeface="Sabon Next LT"/>
              </a:rPr>
              <a:t>The online </a:t>
            </a:r>
            <a:r>
              <a:rPr lang="en-US" sz="2000" dirty="0">
                <a:solidFill>
                  <a:srgbClr val="7030A0"/>
                </a:solidFill>
                <a:cs typeface="Sabon Next LT"/>
              </a:rPr>
              <a:t>vehicles rental system </a:t>
            </a:r>
            <a:r>
              <a:rPr lang="en-US" sz="2000" dirty="0" smtClean="0">
                <a:solidFill>
                  <a:srgbClr val="7030A0"/>
                </a:solidFill>
                <a:cs typeface="Sabon Next LT"/>
              </a:rPr>
              <a:t>allows </a:t>
            </a:r>
            <a:r>
              <a:rPr lang="en-US" sz="2000" dirty="0">
                <a:solidFill>
                  <a:srgbClr val="7030A0"/>
                </a:solidFill>
                <a:cs typeface="Sabon Next LT"/>
              </a:rPr>
              <a:t>clients to book an appointment to lease a bicycle, a scooter, or a motorcycle through an online platform. </a:t>
            </a:r>
          </a:p>
          <a:p>
            <a:pPr marL="347345" indent="-347345"/>
            <a:r>
              <a:rPr lang="en-US" sz="2000" dirty="0" smtClean="0">
                <a:solidFill>
                  <a:srgbClr val="7030A0"/>
                </a:solidFill>
                <a:cs typeface="Sabon Next LT"/>
              </a:rPr>
              <a:t>MSHL </a:t>
            </a:r>
            <a:r>
              <a:rPr lang="en-US" sz="2000" dirty="0">
                <a:solidFill>
                  <a:srgbClr val="7030A0"/>
                </a:solidFill>
                <a:cs typeface="Sabon Next LT"/>
              </a:rPr>
              <a:t>vehicle rental system will enhance the customer's experience by allowing the user to browse a list of vehicles, select one, schedule a leasing appointment, number of leasing days and payment options</a:t>
            </a:r>
            <a:r>
              <a:rPr lang="en-US" sz="2000" dirty="0" smtClean="0">
                <a:solidFill>
                  <a:srgbClr val="7030A0"/>
                </a:solidFill>
                <a:cs typeface="Sabon Next LT"/>
              </a:rPr>
              <a:t>.</a:t>
            </a:r>
            <a:endParaRPr lang="en-US" sz="2000" dirty="0">
              <a:solidFill>
                <a:srgbClr val="7030A0"/>
              </a:solidFill>
              <a:cs typeface="Sabon Next LT"/>
            </a:endParaRPr>
          </a:p>
          <a:p>
            <a:pPr marL="347345" indent="-347345"/>
            <a:r>
              <a:rPr lang="en-US" sz="2000" dirty="0" smtClean="0">
                <a:solidFill>
                  <a:srgbClr val="7030A0"/>
                </a:solidFill>
                <a:cs typeface="Sabon Next LT"/>
              </a:rPr>
              <a:t>The </a:t>
            </a:r>
            <a:r>
              <a:rPr lang="en-US" sz="2000" dirty="0">
                <a:solidFill>
                  <a:srgbClr val="7030A0"/>
                </a:solidFill>
                <a:cs typeface="Sabon Next LT"/>
              </a:rPr>
              <a:t>project will also deliver a new database to hold customers’ information, along with a database server to house the data.</a:t>
            </a:r>
          </a:p>
          <a:p>
            <a:pPr marL="347345" indent="-347345"/>
            <a:r>
              <a:rPr lang="en-US" sz="2000" dirty="0" smtClean="0">
                <a:solidFill>
                  <a:srgbClr val="7030A0"/>
                </a:solidFill>
                <a:cs typeface="Sabon Next LT"/>
              </a:rPr>
              <a:t>The </a:t>
            </a:r>
            <a:r>
              <a:rPr lang="en-US" sz="2000" dirty="0">
                <a:solidFill>
                  <a:srgbClr val="7030A0"/>
                </a:solidFill>
                <a:cs typeface="Sabon Next LT"/>
              </a:rPr>
              <a:t>project requires the project team to create a software system and a user-friendly interface where clients can write and read reviews about the services system, the project also requires the project team to make sure that all stakeholder requirements are met.</a:t>
            </a:r>
          </a:p>
          <a:p>
            <a:pPr marL="347345" indent="-347345"/>
            <a:endParaRPr lang="en-US" sz="2000" dirty="0">
              <a:solidFill>
                <a:srgbClr val="7030A0"/>
              </a:solidFill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390500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CA1FC-87F8-FF53-C4AD-B46DA9BE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EC4D3F-E738-AD20-5A45-EDB141933E29}"/>
              </a:ext>
            </a:extLst>
          </p:cNvPr>
          <p:cNvSpPr>
            <a:spLocks noGrp="1"/>
          </p:cNvSpPr>
          <p:nvPr/>
        </p:nvSpPr>
        <p:spPr>
          <a:xfrm>
            <a:off x="802410" y="3097170"/>
            <a:ext cx="2854036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360"/>
              </a:spcBef>
            </a:pPr>
            <a:r>
              <a:rPr lang="en-US" b="0" dirty="0" smtClean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charter</a:t>
            </a:r>
            <a:endParaRPr lang="en-US" b="0" dirty="0">
              <a:solidFill>
                <a:schemeClr val="bg1">
                  <a:lumMod val="75000"/>
                </a:schemeClr>
              </a:solidFill>
              <a:ea typeface="+mj-lt"/>
              <a:cs typeface="+mj-lt"/>
            </a:endParaRPr>
          </a:p>
          <a:p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952" t="30156" r="17048" b="15564"/>
          <a:stretch/>
        </p:blipFill>
        <p:spPr>
          <a:xfrm>
            <a:off x="4333875" y="297261"/>
            <a:ext cx="6048375" cy="636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3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E4E0-CF81-A627-37AA-8823B278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52" y="352552"/>
            <a:ext cx="10671048" cy="768096"/>
          </a:xfrm>
        </p:spPr>
        <p:txBody>
          <a:bodyPr/>
          <a:lstStyle/>
          <a:p>
            <a:r>
              <a:rPr lang="en-US" sz="3600" b="0" dirty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work Breakdown Structure (WBS)</a:t>
            </a:r>
            <a:endParaRPr lang="en-US" sz="3600" b="0">
              <a:solidFill>
                <a:schemeClr val="bg1">
                  <a:lumMod val="75000"/>
                </a:schemeClr>
              </a:solidFill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0CDFF-BDF4-A642-BA40-783C2C6F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 dirty="0"/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67739575-7427-10FE-0DBC-7DB5D3EBC0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36582" y="1366520"/>
            <a:ext cx="8324931" cy="5222240"/>
          </a:xfrm>
        </p:spPr>
      </p:pic>
    </p:spTree>
    <p:extLst>
      <p:ext uri="{BB962C8B-B14F-4D97-AF65-F5344CB8AC3E}">
        <p14:creationId xmlns:p14="http://schemas.microsoft.com/office/powerpoint/2010/main" val="226061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AAEA0BB-55A5-D5A9-A75B-6AC16928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1587500"/>
            <a:ext cx="4300537" cy="34417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0" dirty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Staffing Procedure and Plan </a:t>
            </a:r>
            <a:r>
              <a:rPr lang="en-US" sz="2800" b="0" dirty="0">
                <a:ea typeface="+mj-lt"/>
                <a:cs typeface="+mj-lt"/>
              </a:rPr>
              <a:t/>
            </a:r>
            <a:br>
              <a:rPr lang="en-US" sz="2800" b="0" dirty="0">
                <a:ea typeface="+mj-lt"/>
                <a:cs typeface="+mj-lt"/>
              </a:rPr>
            </a:br>
            <a:r>
              <a:rPr lang="en-US" sz="2800" b="0" dirty="0">
                <a:solidFill>
                  <a:schemeClr val="bg1">
                    <a:lumMod val="75000"/>
                  </a:schemeClr>
                </a:solidFill>
                <a:ea typeface="+mj-lt"/>
                <a:cs typeface="+mj-lt"/>
              </a:rPr>
              <a:t>(HR Management)</a:t>
            </a:r>
            <a:endParaRPr lang="en-US" sz="280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7D5EE-76A4-6982-CC6D-894ECED3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956740F-1F66-8877-BEE6-1F6894B613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871312"/>
              </p:ext>
            </p:extLst>
          </p:nvPr>
        </p:nvGraphicFramePr>
        <p:xfrm>
          <a:off x="5183188" y="987425"/>
          <a:ext cx="62230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1388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" id="{18518462-57BD-4B9F-9628-24DEFF39786A}" vid="{86105DA6-E613-46C4-BC07-43C4C2AF6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754</Words>
  <Application>Microsoft Office PowerPoint</Application>
  <PresentationFormat>Widescreen</PresentationFormat>
  <Paragraphs>107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Arial,Sans-Serif</vt:lpstr>
      <vt:lpstr>Sabon Next LT</vt:lpstr>
      <vt:lpstr>Office Theme</vt:lpstr>
      <vt:lpstr>MSHL Vehicle Rental System  </vt:lpstr>
      <vt:lpstr>agenda</vt:lpstr>
      <vt:lpstr>Purpose of the Project:</vt:lpstr>
      <vt:lpstr>PowerPoint Presentation</vt:lpstr>
      <vt:lpstr>PowerPoint Presentation</vt:lpstr>
      <vt:lpstr>PowerPoint Presentation</vt:lpstr>
      <vt:lpstr>PowerPoint Presentation</vt:lpstr>
      <vt:lpstr>work Breakdown Structure (WBS) </vt:lpstr>
      <vt:lpstr>Staffing Procedure and Plan  (HR Management) </vt:lpstr>
      <vt:lpstr>Organizational chart and histogram (HR Management) </vt:lpstr>
      <vt:lpstr>Major Project Milestones (Demonstrate using MS Project) </vt:lpstr>
      <vt:lpstr>Detailed Project Schedule (MS Project)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Members</vt:lpstr>
      <vt:lpstr>Thank you for your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PC</dc:creator>
  <cp:lastModifiedBy>PC</cp:lastModifiedBy>
  <cp:revision>869</cp:revision>
  <dcterms:created xsi:type="dcterms:W3CDTF">2022-11-04T21:01:01Z</dcterms:created>
  <dcterms:modified xsi:type="dcterms:W3CDTF">2022-11-05T08:35:00Z</dcterms:modified>
</cp:coreProperties>
</file>